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3" r:id="rId2"/>
    <p:sldId id="274" r:id="rId3"/>
    <p:sldId id="258" r:id="rId4"/>
    <p:sldId id="259" r:id="rId5"/>
    <p:sldId id="260" r:id="rId6"/>
    <p:sldId id="29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8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D9BCC-850C-4EE0-8B2A-88AACF81D6B3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57500-2E95-48EF-A206-478E29E7A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30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03/25/2020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821D-2787-4F0F-AA48-491703C62C0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E30730A-1631-2043-9E13-E6BBDDF8A0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For the resource center visit: </a:t>
            </a:r>
            <a:r>
              <a:rPr lang="en-US" dirty="0" err="1"/>
              <a:t>ciab.com</a:t>
            </a:r>
            <a:r>
              <a:rPr lang="en-US" dirty="0"/>
              <a:t>/covid19</a:t>
            </a:r>
          </a:p>
        </p:txBody>
      </p:sp>
    </p:spTree>
    <p:extLst>
      <p:ext uri="{BB962C8B-B14F-4D97-AF65-F5344CB8AC3E}">
        <p14:creationId xmlns:p14="http://schemas.microsoft.com/office/powerpoint/2010/main" val="495115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03/25/2020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821D-2787-4F0F-AA48-491703C62C0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824FFC3-7C3A-0147-B40F-A7B1F95ADE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For the resource center visit: </a:t>
            </a:r>
            <a:r>
              <a:rPr lang="en-US" dirty="0" err="1"/>
              <a:t>ciab.com</a:t>
            </a:r>
            <a:r>
              <a:rPr lang="en-US" dirty="0"/>
              <a:t>/covid19</a:t>
            </a:r>
          </a:p>
        </p:txBody>
      </p:sp>
    </p:spTree>
    <p:extLst>
      <p:ext uri="{BB962C8B-B14F-4D97-AF65-F5344CB8AC3E}">
        <p14:creationId xmlns:p14="http://schemas.microsoft.com/office/powerpoint/2010/main" val="3605567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03/25/2020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821D-2787-4F0F-AA48-491703C62C0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0BAF10-B09B-224D-B1A9-8E9D4533A3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For the resource center visit: </a:t>
            </a:r>
            <a:r>
              <a:rPr lang="en-US" dirty="0" err="1"/>
              <a:t>ciab.com</a:t>
            </a:r>
            <a:r>
              <a:rPr lang="en-US" dirty="0"/>
              <a:t>/covid19</a:t>
            </a:r>
          </a:p>
        </p:txBody>
      </p:sp>
    </p:spTree>
    <p:extLst>
      <p:ext uri="{BB962C8B-B14F-4D97-AF65-F5344CB8AC3E}">
        <p14:creationId xmlns:p14="http://schemas.microsoft.com/office/powerpoint/2010/main" val="1017200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03/25/2020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For the resource center visit: </a:t>
            </a:r>
            <a:r>
              <a:rPr lang="en-US" dirty="0" err="1"/>
              <a:t>ciab.com</a:t>
            </a:r>
            <a:r>
              <a:rPr lang="en-US" dirty="0"/>
              <a:t>/covid19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821D-2787-4F0F-AA48-491703C62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5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03/25/2020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821D-2787-4F0F-AA48-491703C62C0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BFB86AB-EBAB-F242-BFDC-CC917BAB2D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For the resource center visit: </a:t>
            </a:r>
            <a:r>
              <a:rPr lang="en-US" dirty="0" err="1"/>
              <a:t>ciab.com</a:t>
            </a:r>
            <a:r>
              <a:rPr lang="en-US" dirty="0"/>
              <a:t>/covid19</a:t>
            </a:r>
          </a:p>
        </p:txBody>
      </p:sp>
    </p:spTree>
    <p:extLst>
      <p:ext uri="{BB962C8B-B14F-4D97-AF65-F5344CB8AC3E}">
        <p14:creationId xmlns:p14="http://schemas.microsoft.com/office/powerpoint/2010/main" val="280626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03/25/2020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821D-2787-4F0F-AA48-491703C62C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7B4C652-0CC7-2348-88A1-594B9BAA37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For the resource center visit: </a:t>
            </a:r>
            <a:r>
              <a:rPr lang="en-US" dirty="0" err="1"/>
              <a:t>ciab.com</a:t>
            </a:r>
            <a:r>
              <a:rPr lang="en-US" dirty="0"/>
              <a:t>/covid19</a:t>
            </a:r>
          </a:p>
        </p:txBody>
      </p:sp>
    </p:spTree>
    <p:extLst>
      <p:ext uri="{BB962C8B-B14F-4D97-AF65-F5344CB8AC3E}">
        <p14:creationId xmlns:p14="http://schemas.microsoft.com/office/powerpoint/2010/main" val="129189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03/25/2020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821D-2787-4F0F-AA48-491703C62C0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E89E83-8B66-D847-94C9-C72A620D788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For the resource center visit: </a:t>
            </a:r>
            <a:r>
              <a:rPr lang="en-US" dirty="0" err="1"/>
              <a:t>ciab.com</a:t>
            </a:r>
            <a:r>
              <a:rPr lang="en-US" dirty="0"/>
              <a:t>/covid19</a:t>
            </a:r>
          </a:p>
        </p:txBody>
      </p:sp>
    </p:spTree>
    <p:extLst>
      <p:ext uri="{BB962C8B-B14F-4D97-AF65-F5344CB8AC3E}">
        <p14:creationId xmlns:p14="http://schemas.microsoft.com/office/powerpoint/2010/main" val="1604142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03/25/2020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821D-2787-4F0F-AA48-491703C62C0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7D0F517-85FC-A948-8721-A1FFD146C7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For the resource center visit: </a:t>
            </a:r>
            <a:r>
              <a:rPr lang="en-US" dirty="0" err="1"/>
              <a:t>ciab.com</a:t>
            </a:r>
            <a:r>
              <a:rPr lang="en-US" dirty="0"/>
              <a:t>/covid19</a:t>
            </a:r>
          </a:p>
        </p:txBody>
      </p:sp>
    </p:spTree>
    <p:extLst>
      <p:ext uri="{BB962C8B-B14F-4D97-AF65-F5344CB8AC3E}">
        <p14:creationId xmlns:p14="http://schemas.microsoft.com/office/powerpoint/2010/main" val="2177115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03/25/2020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821D-2787-4F0F-AA48-491703C62C0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7F0E2-79AD-B346-B13B-5764515283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For the resource center visit: </a:t>
            </a:r>
            <a:r>
              <a:rPr lang="en-US" dirty="0" err="1"/>
              <a:t>ciab.com</a:t>
            </a:r>
            <a:r>
              <a:rPr lang="en-US" dirty="0"/>
              <a:t>/covid19</a:t>
            </a:r>
          </a:p>
        </p:txBody>
      </p:sp>
    </p:spTree>
    <p:extLst>
      <p:ext uri="{BB962C8B-B14F-4D97-AF65-F5344CB8AC3E}">
        <p14:creationId xmlns:p14="http://schemas.microsoft.com/office/powerpoint/2010/main" val="167823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03/25/2020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821D-2787-4F0F-AA48-491703C62C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6AB8D7F-BCA8-9545-A34C-A91791630E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For the resource center visit: </a:t>
            </a:r>
            <a:r>
              <a:rPr lang="en-US" dirty="0" err="1"/>
              <a:t>ciab.com</a:t>
            </a:r>
            <a:r>
              <a:rPr lang="en-US" dirty="0"/>
              <a:t>/covid19</a:t>
            </a:r>
          </a:p>
        </p:txBody>
      </p:sp>
    </p:spTree>
    <p:extLst>
      <p:ext uri="{BB962C8B-B14F-4D97-AF65-F5344CB8AC3E}">
        <p14:creationId xmlns:p14="http://schemas.microsoft.com/office/powerpoint/2010/main" val="2295363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03/25/2020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821D-2787-4F0F-AA48-491703C62C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9F20831-3AEA-9E40-8E16-ECC235EE2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For the resource center visit: </a:t>
            </a:r>
            <a:r>
              <a:rPr lang="en-US" dirty="0" err="1"/>
              <a:t>ciab.com</a:t>
            </a:r>
            <a:r>
              <a:rPr lang="en-US" dirty="0"/>
              <a:t>/covid19</a:t>
            </a:r>
          </a:p>
        </p:txBody>
      </p:sp>
    </p:spTree>
    <p:extLst>
      <p:ext uri="{BB962C8B-B14F-4D97-AF65-F5344CB8AC3E}">
        <p14:creationId xmlns:p14="http://schemas.microsoft.com/office/powerpoint/2010/main" val="1397219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03/25/2020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D821D-2787-4F0F-AA48-491703C62C0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6457078"/>
            <a:ext cx="3147461" cy="163668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5A6E9DA-9911-A048-B493-97D1CD1BA9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For the resource center visit: </a:t>
            </a:r>
            <a:r>
              <a:rPr lang="en-US" dirty="0" err="1"/>
              <a:t>ciab.com</a:t>
            </a:r>
            <a:r>
              <a:rPr lang="en-US" dirty="0"/>
              <a:t>/covid19</a:t>
            </a:r>
          </a:p>
        </p:txBody>
      </p:sp>
    </p:spTree>
    <p:extLst>
      <p:ext uri="{BB962C8B-B14F-4D97-AF65-F5344CB8AC3E}">
        <p14:creationId xmlns:p14="http://schemas.microsoft.com/office/powerpoint/2010/main" val="2894518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Council’s Federal Legislative Update on COVID-19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03/25/2020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821D-2787-4F0F-AA48-491703C62C00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For the resource center visit: ciab.com/covid19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510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0089" y="1339665"/>
            <a:ext cx="11141661" cy="4804651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34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$6.5 billion for HHS</a:t>
            </a:r>
          </a:p>
          <a:p>
            <a:pPr marL="800100" lvl="1" indent="-342900" algn="l">
              <a:lnSpc>
                <a:spcPct val="134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3.4 billion for Public Health and Social Services Emergency Fund</a:t>
            </a:r>
          </a:p>
          <a:p>
            <a:pPr marL="800100" lvl="1" indent="-342900" algn="l">
              <a:lnSpc>
                <a:spcPct val="134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$2.2 billion for Centers for Disease Control and Prevention</a:t>
            </a:r>
          </a:p>
          <a:p>
            <a:pPr marL="800100" lvl="1" indent="-342900" algn="l">
              <a:lnSpc>
                <a:spcPct val="134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$836 million for National Institutes of Health</a:t>
            </a:r>
          </a:p>
          <a:p>
            <a:pPr marL="800100" lvl="1" indent="-342900" algn="l">
              <a:lnSpc>
                <a:spcPct val="134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$61 million for the Food and Drug Administration</a:t>
            </a:r>
          </a:p>
          <a:p>
            <a:pPr marL="800100" lvl="1" indent="-342900" algn="l">
              <a:lnSpc>
                <a:spcPct val="134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Waived Medicare telehealth restrictions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$1.25 billion for State Department and USAID</a:t>
            </a:r>
          </a:p>
          <a:p>
            <a:pPr marL="800100" lvl="1" indent="-342900" algn="l">
              <a:lnSpc>
                <a:spcPct val="134000"/>
              </a:lnSpc>
              <a:buFont typeface="Arial" panose="020B0604020202020204" pitchFamily="34" charset="0"/>
              <a:buChar char="•"/>
            </a:pPr>
            <a:r>
              <a:rPr lang="en-US" dirty="0"/>
              <a:t>Includes funds for global health programs, humanitarian and health assistance, diplomatic operations, evacuation and emergency preparedness costs</a:t>
            </a:r>
          </a:p>
          <a:p>
            <a:pPr marL="342900" indent="-342900" algn="l">
              <a:lnSpc>
                <a:spcPct val="134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Enabled Small Business Administration to provide about $7 billion in disaster loans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03/25/2020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080590" y="619975"/>
            <a:ext cx="7964557" cy="931724"/>
          </a:xfrm>
        </p:spPr>
        <p:txBody>
          <a:bodyPr/>
          <a:lstStyle/>
          <a:p>
            <a:r>
              <a:rPr lang="en-US" dirty="0"/>
              <a:t>Phase One – March 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1A9F4-1A56-DB4F-B117-B9A028CDB4EF}"/>
              </a:ext>
            </a:extLst>
          </p:cNvPr>
          <p:cNvSpPr txBox="1">
            <a:spLocks/>
          </p:cNvSpPr>
          <p:nvPr/>
        </p:nvSpPr>
        <p:spPr>
          <a:xfrm>
            <a:off x="3276600" y="635635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For the resource center visit: ciab.com/covid19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78226" y="6356350"/>
            <a:ext cx="2743200" cy="365125"/>
          </a:xfrm>
        </p:spPr>
        <p:txBody>
          <a:bodyPr/>
          <a:lstStyle/>
          <a:p>
            <a:fld id="{632D821D-2787-4F0F-AA48-491703C62C0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90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0089" y="1339665"/>
            <a:ext cx="11141661" cy="4804651"/>
          </a:xfrm>
        </p:spPr>
        <p:txBody>
          <a:bodyPr>
            <a:noAutofit/>
          </a:bodyPr>
          <a:lstStyle/>
          <a:p>
            <a:r>
              <a:rPr lang="en-US" b="1" dirty="0"/>
              <a:t>Created emergency paid leave programs to respond to the outbreak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Private sector employers with fewer than 500 workers and government entities have to provide as many as 12 weeks of partially paid </a:t>
            </a:r>
            <a:r>
              <a:rPr lang="en-US" dirty="0">
                <a:solidFill>
                  <a:schemeClr val="tx1"/>
                </a:solidFill>
              </a:rPr>
              <a:t>family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leave under the FMLA to care for a child whose school or day care has closed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Employers to provide full- and part-time workers with two weeks paid sick time, including for a quarantine order or to care for another affected individual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Labor Department can exempt small businesses with fewer than 50 workers from the paid leave requirements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Refundable tax credits for employers to cover costs under the law’s leave programs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Includes amounts employers pay for a worker’s health insurance plan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Similar refundable credit for self-employed workers</a:t>
            </a:r>
          </a:p>
          <a:p>
            <a:pPr algn="l"/>
            <a:endParaRPr lang="en-US" dirty="0"/>
          </a:p>
          <a:p>
            <a:pPr algn="l"/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03/25/2020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616765" y="407941"/>
            <a:ext cx="8759687" cy="931724"/>
          </a:xfrm>
        </p:spPr>
        <p:txBody>
          <a:bodyPr>
            <a:noAutofit/>
          </a:bodyPr>
          <a:lstStyle/>
          <a:p>
            <a:r>
              <a:rPr lang="en-US" dirty="0"/>
              <a:t>Phase Two – March 18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5349FC-C9C9-A74A-BEDB-2DA05D2ED32C}"/>
              </a:ext>
            </a:extLst>
          </p:cNvPr>
          <p:cNvSpPr txBox="1">
            <a:spLocks/>
          </p:cNvSpPr>
          <p:nvPr/>
        </p:nvSpPr>
        <p:spPr>
          <a:xfrm>
            <a:off x="3276600" y="635635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For the resource center visit: ciab.com/covid19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67077" y="6356350"/>
            <a:ext cx="2743200" cy="365125"/>
          </a:xfrm>
        </p:spPr>
        <p:txBody>
          <a:bodyPr/>
          <a:lstStyle/>
          <a:p>
            <a:fld id="{632D821D-2787-4F0F-AA48-491703C62C0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442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0089" y="1339665"/>
            <a:ext cx="11141661" cy="4804651"/>
          </a:xfrm>
        </p:spPr>
        <p:txBody>
          <a:bodyPr>
            <a:noAutofit/>
          </a:bodyPr>
          <a:lstStyle/>
          <a:p>
            <a:pPr algn="l"/>
            <a:endParaRPr lang="en-US" dirty="0"/>
          </a:p>
          <a:p>
            <a:pPr algn="l"/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03/25/2020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7" t="3028" r="2621" b="12853"/>
          <a:stretch/>
        </p:blipFill>
        <p:spPr>
          <a:xfrm>
            <a:off x="3581400" y="1286335"/>
            <a:ext cx="4789715" cy="50700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084" y="203879"/>
            <a:ext cx="8653670" cy="923752"/>
          </a:xfrm>
        </p:spPr>
        <p:txBody>
          <a:bodyPr>
            <a:normAutofit/>
          </a:bodyPr>
          <a:lstStyle/>
          <a:p>
            <a:r>
              <a:rPr lang="en-US" sz="4800" dirty="0"/>
              <a:t>Family &amp; Sick Leave in Phase 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89741" y="6356350"/>
            <a:ext cx="2743200" cy="365125"/>
          </a:xfrm>
        </p:spPr>
        <p:txBody>
          <a:bodyPr/>
          <a:lstStyle/>
          <a:p>
            <a:fld id="{632D821D-2787-4F0F-AA48-491703C62C00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For the resource center visit: ciab.com/covid19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543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0089" y="1339665"/>
            <a:ext cx="11141661" cy="4804651"/>
          </a:xfrm>
        </p:spPr>
        <p:txBody>
          <a:bodyPr>
            <a:noAutofit/>
          </a:bodyPr>
          <a:lstStyle/>
          <a:p>
            <a:pPr algn="l"/>
            <a:endParaRPr lang="en-US" dirty="0"/>
          </a:p>
          <a:p>
            <a:pPr algn="l"/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03/25/2020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084" y="203879"/>
            <a:ext cx="8653670" cy="1117254"/>
          </a:xfrm>
        </p:spPr>
        <p:txBody>
          <a:bodyPr>
            <a:normAutofit/>
          </a:bodyPr>
          <a:lstStyle/>
          <a:p>
            <a:r>
              <a:rPr lang="en-US" sz="5400" dirty="0"/>
              <a:t>$2T Phase Three – S. 3548</a:t>
            </a:r>
          </a:p>
        </p:txBody>
      </p:sp>
      <p:sp>
        <p:nvSpPr>
          <p:cNvPr id="8" name="Rectangle 7"/>
          <p:cNvSpPr/>
          <p:nvPr/>
        </p:nvSpPr>
        <p:spPr>
          <a:xfrm>
            <a:off x="408716" y="1177525"/>
            <a:ext cx="11582399" cy="5115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/>
              <a:t>Assembled by Senate with input from White House, deal announced at 1:45 AM today </a:t>
            </a:r>
          </a:p>
          <a:p>
            <a:pPr algn="ctr"/>
            <a:endParaRPr lang="en-US" sz="1000" b="1" i="1" dirty="0"/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Recovery checks of $1,200 for individuals with AGI up to $75,000 or $112,500 for those with a head of household filing. All joint filers, with AGI up to $150,000 are eligible for $2,400. Those amounts increase by $500 for every child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$600 maximum unemployment benefit per week (“ensures laid-off workers receive full pay for 4 months”)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$58 billion for airlines - prohibited from stock buybacks and CEO bonuses 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$150 billion Marshall Plan for hospitals 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Additional $349 billion in loans for small businesses to cover payroll and other expenses – bans </a:t>
            </a:r>
            <a:r>
              <a:rPr lang="en-US" sz="2000" dirty="0"/>
              <a:t>stock buybacks for the term of the government assistance plus 1 year for any company receiving aid </a:t>
            </a:r>
            <a:endParaRPr lang="en-US" sz="20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Retention tax credit for employers to encourage businesses to keep workers on their payrolls </a:t>
            </a:r>
            <a:endParaRPr lang="en-US" sz="20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Waiving penalties for withdrawing as much as $100,000 from retirement plans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Technical corrections and other changes to 2017 tax overhaul 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Several modifications to the emergency leave programs in the second package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Creates Treasury Department Special Inspector General for Pandemic Recovery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B1117F5-D52F-A24F-9E36-08E302948ED3}"/>
              </a:ext>
            </a:extLst>
          </p:cNvPr>
          <p:cNvSpPr txBox="1">
            <a:spLocks/>
          </p:cNvSpPr>
          <p:nvPr/>
        </p:nvSpPr>
        <p:spPr>
          <a:xfrm>
            <a:off x="3276600" y="635635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For the resource center visit: ciab.com/covid19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822471" y="6356350"/>
            <a:ext cx="2743200" cy="365125"/>
          </a:xfrm>
        </p:spPr>
        <p:txBody>
          <a:bodyPr/>
          <a:lstStyle/>
          <a:p>
            <a:fld id="{632D821D-2787-4F0F-AA48-491703C62C0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691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03/25/2020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894708" y="6355393"/>
            <a:ext cx="2743200" cy="365125"/>
          </a:xfrm>
        </p:spPr>
        <p:txBody>
          <a:bodyPr/>
          <a:lstStyle/>
          <a:p>
            <a:fld id="{632D821D-2787-4F0F-AA48-491703C62C00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3/24/2020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3713" y="203879"/>
            <a:ext cx="8653670" cy="11172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/>
              <a:t>Phase Three: SBA Loans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1321133"/>
            <a:ext cx="10371376" cy="493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Allows SBA to provide federally-backed loans from February 15, 2020 to June 30, 2020 to eligible businesses to cover operational costs, including payroll, rent, health benefits (and </a:t>
            </a:r>
            <a:r>
              <a:rPr lang="en-US" u="sng" dirty="0"/>
              <a:t>insurance premiums</a:t>
            </a:r>
            <a:r>
              <a:rPr lang="en-US" dirty="0"/>
              <a:t>), etc. </a:t>
            </a:r>
          </a:p>
          <a:p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collateral, personal guarantees, or subsidy recoupment fees required (interest rate set at 2/15/20 level)</a:t>
            </a:r>
          </a:p>
          <a:p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Eligible businesses = 500 or fewer employees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Leeway for businesses with multiple “small” locations that provide accommodation and food services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Sole proprietors, independent contractors, and self-employed individuals are eligible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Some relief from SBA affiliation rules for certain businesses </a:t>
            </a:r>
          </a:p>
          <a:p>
            <a:pPr lvl="1"/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/>
              <a:t>2</a:t>
            </a:r>
            <a:r>
              <a:rPr lang="en-US" dirty="0"/>
              <a:t> eligibility criteria = good-faith certification of need for the loan + agree to not fire workers</a:t>
            </a:r>
          </a:p>
          <a:p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maximum loan amount is a multiplier (2.5x) of average monthly payroll costs up to $10M cap </a:t>
            </a:r>
          </a:p>
          <a:p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Businesses can use loans for almost all operating costs (with limits on individual comp above $100K, comp for non-U.S. workers, and “double dipping” for Families First paid leave wages already receiving credit)</a:t>
            </a:r>
          </a:p>
          <a:p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Debt forgiveness up to the principal loan amount for certain costs incurred during the covered period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Forgivable amounts = payroll costs; interest payments on loan obligations; rent; and utilities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Forgiveness amounts reduced for firing employees or cutting wages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B68EBF4-CC04-F947-BD64-9F164D28C97F}"/>
              </a:ext>
            </a:extLst>
          </p:cNvPr>
          <p:cNvSpPr txBox="1">
            <a:spLocks/>
          </p:cNvSpPr>
          <p:nvPr/>
        </p:nvSpPr>
        <p:spPr>
          <a:xfrm>
            <a:off x="3276600" y="635635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For the resource center visit: ciab.com/covid19</a:t>
            </a:r>
          </a:p>
        </p:txBody>
      </p:sp>
    </p:spTree>
    <p:extLst>
      <p:ext uri="{BB962C8B-B14F-4D97-AF65-F5344CB8AC3E}">
        <p14:creationId xmlns:p14="http://schemas.microsoft.com/office/powerpoint/2010/main" val="448409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627</Words>
  <Application>Microsoft Office PowerPoint</Application>
  <PresentationFormat>Widescreen</PresentationFormat>
  <Paragraphs>73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The Council’s Federal Legislative Update on COVID-19</vt:lpstr>
      <vt:lpstr>Phase One – March 6th </vt:lpstr>
      <vt:lpstr>Phase Two – March 18th </vt:lpstr>
      <vt:lpstr>Family &amp; Sick Leave in Phase 2 </vt:lpstr>
      <vt:lpstr>$2T Phase Three – S. 3548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Council’s Federal Legislative Update on COVID-19</dc:title>
  <dc:creator>Heather A Steinmiller</dc:creator>
  <cp:lastModifiedBy>Heather A Steinmiller</cp:lastModifiedBy>
  <cp:revision>43</cp:revision>
  <cp:lastPrinted>1900-01-01T07:00:00Z</cp:lastPrinted>
  <dcterms:created xsi:type="dcterms:W3CDTF">1900-01-01T07:00:00Z</dcterms:created>
  <dcterms:modified xsi:type="dcterms:W3CDTF">2020-03-25T20:14:31Z</dcterms:modified>
</cp:coreProperties>
</file>