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3" r:id="rId2"/>
    <p:sldId id="258" r:id="rId3"/>
    <p:sldId id="259" r:id="rId4"/>
    <p:sldId id="260" r:id="rId5"/>
    <p:sldId id="256" r:id="rId6"/>
    <p:sldId id="257" r:id="rId7"/>
    <p:sldId id="262" r:id="rId8"/>
    <p:sldId id="263" r:id="rId9"/>
    <p:sldId id="264" r:id="rId10"/>
    <p:sldId id="265" r:id="rId11"/>
    <p:sldId id="266" r:id="rId12"/>
    <p:sldId id="267" r:id="rId13"/>
    <p:sldId id="268" r:id="rId14"/>
    <p:sldId id="271" r:id="rId15"/>
    <p:sldId id="269"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Arimo" panose="020B0604020202020204" charset="0"/>
      <p:regular r:id="rId22"/>
    </p:embeddedFont>
    <p:embeddedFont>
      <p:font typeface="Glacial Indifference Bold" panose="020B0604020202020204" charset="0"/>
      <p:regular r:id="rId23"/>
    </p:embeddedFont>
    <p:embeddedFont>
      <p:font typeface="Glacial Indifference"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99917-68DC-4E5A-8824-3953BBA5CED1}" type="datetimeFigureOut">
              <a:rPr lang="en-US" smtClean="0"/>
              <a:t>3/31/2020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98CAE-906C-430F-94EF-F77D8419D21D}" type="slidenum">
              <a:rPr lang="en-US" smtClean="0"/>
              <a:t>‹#›</a:t>
            </a:fld>
            <a:endParaRPr lang="en-US" dirty="0"/>
          </a:p>
        </p:txBody>
      </p:sp>
    </p:spTree>
    <p:extLst>
      <p:ext uri="{BB962C8B-B14F-4D97-AF65-F5344CB8AC3E}">
        <p14:creationId xmlns:p14="http://schemas.microsoft.com/office/powerpoint/2010/main" val="360157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a:stretch>
            <a:fillRect/>
          </a:stretch>
        </p:blipFill>
        <p:spPr>
          <a:xfrm rot="-3261929">
            <a:off x="9601859" y="-3851662"/>
            <a:ext cx="12406564" cy="12856543"/>
          </a:xfrm>
          <a:prstGeom prst="rect">
            <a:avLst/>
          </a:prstGeom>
        </p:spPr>
      </p:pic>
      <p:pic>
        <p:nvPicPr>
          <p:cNvPr id="3" name="Picture 3"/>
          <p:cNvPicPr>
            <a:picLocks noChangeAspect="1"/>
          </p:cNvPicPr>
          <p:nvPr/>
        </p:nvPicPr>
        <p:blipFill>
          <a:blip r:embed="rId2"/>
          <a:srcRect/>
          <a:stretch>
            <a:fillRect/>
          </a:stretch>
        </p:blipFill>
        <p:spPr>
          <a:xfrm rot="-3503445">
            <a:off x="16271422" y="-688600"/>
            <a:ext cx="2293248" cy="2376423"/>
          </a:xfrm>
          <a:prstGeom prst="rect">
            <a:avLst/>
          </a:prstGeom>
        </p:spPr>
      </p:pic>
      <p:pic>
        <p:nvPicPr>
          <p:cNvPr id="4" name="Picture 4"/>
          <p:cNvPicPr>
            <a:picLocks noChangeAspect="1"/>
          </p:cNvPicPr>
          <p:nvPr/>
        </p:nvPicPr>
        <p:blipFill>
          <a:blip r:embed="rId2"/>
          <a:srcRect/>
          <a:stretch>
            <a:fillRect/>
          </a:stretch>
        </p:blipFill>
        <p:spPr>
          <a:xfrm rot="8907459">
            <a:off x="-469322" y="7673063"/>
            <a:ext cx="2393626" cy="2480441"/>
          </a:xfrm>
          <a:prstGeom prst="rect">
            <a:avLst/>
          </a:prstGeom>
        </p:spPr>
      </p:pic>
      <p:grpSp>
        <p:nvGrpSpPr>
          <p:cNvPr id="6" name="Group 6"/>
          <p:cNvGrpSpPr/>
          <p:nvPr/>
        </p:nvGrpSpPr>
        <p:grpSpPr>
          <a:xfrm>
            <a:off x="2032962"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46B6B"/>
            </a:solidFill>
          </p:spPr>
        </p:sp>
      </p:grpSp>
      <p:grpSp>
        <p:nvGrpSpPr>
          <p:cNvPr id="8" name="Group 8"/>
          <p:cNvGrpSpPr/>
          <p:nvPr/>
        </p:nvGrpSpPr>
        <p:grpSpPr>
          <a:xfrm>
            <a:off x="17259300" y="2331504"/>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46B6B"/>
            </a:solidFill>
          </p:spPr>
        </p:sp>
      </p:grpSp>
      <p:grpSp>
        <p:nvGrpSpPr>
          <p:cNvPr id="10" name="Group 10"/>
          <p:cNvGrpSpPr/>
          <p:nvPr/>
        </p:nvGrpSpPr>
        <p:grpSpPr>
          <a:xfrm>
            <a:off x="1285675" y="2857500"/>
            <a:ext cx="15716650" cy="2945341"/>
            <a:chOff x="0" y="-2161664"/>
            <a:chExt cx="20955533" cy="3927120"/>
          </a:xfrm>
        </p:grpSpPr>
        <p:sp>
          <p:nvSpPr>
            <p:cNvPr id="11" name="TextBox 11"/>
            <p:cNvSpPr txBox="1"/>
            <p:nvPr/>
          </p:nvSpPr>
          <p:spPr>
            <a:xfrm>
              <a:off x="0" y="-147217"/>
              <a:ext cx="20955533" cy="1912673"/>
            </a:xfrm>
            <a:prstGeom prst="rect">
              <a:avLst/>
            </a:prstGeom>
          </p:spPr>
          <p:txBody>
            <a:bodyPr lIns="0" tIns="0" rIns="0" bIns="0" rtlCol="0" anchor="t">
              <a:spAutoFit/>
            </a:bodyPr>
            <a:lstStyle/>
            <a:p>
              <a:pPr algn="ctr">
                <a:lnSpc>
                  <a:spcPts val="5500"/>
                </a:lnSpc>
              </a:pPr>
              <a:r>
                <a:rPr lang="en-US" sz="5500" spc="550" dirty="0">
                  <a:solidFill>
                    <a:srgbClr val="9B1515"/>
                  </a:solidFill>
                  <a:latin typeface="Glacial Indifference Bold"/>
                </a:rPr>
                <a:t>SMALL BUSINESS ADMINISTRATION’S</a:t>
              </a:r>
            </a:p>
            <a:p>
              <a:pPr algn="ctr">
                <a:lnSpc>
                  <a:spcPts val="5500"/>
                </a:lnSpc>
              </a:pPr>
              <a:r>
                <a:rPr lang="en-US" sz="5500" spc="550" dirty="0">
                  <a:solidFill>
                    <a:srgbClr val="9B1515"/>
                  </a:solidFill>
                  <a:latin typeface="Glacial Indifference Bold"/>
                </a:rPr>
                <a:t>PAYCHECK PROTECTION LOAN PROGRAM</a:t>
              </a:r>
            </a:p>
          </p:txBody>
        </p:sp>
        <p:sp>
          <p:nvSpPr>
            <p:cNvPr id="12" name="TextBox 12"/>
            <p:cNvSpPr txBox="1"/>
            <p:nvPr/>
          </p:nvSpPr>
          <p:spPr>
            <a:xfrm>
              <a:off x="0" y="-2161664"/>
              <a:ext cx="20955533" cy="713870"/>
            </a:xfrm>
            <a:prstGeom prst="rect">
              <a:avLst/>
            </a:prstGeom>
          </p:spPr>
          <p:txBody>
            <a:bodyPr lIns="0" tIns="0" rIns="0" bIns="0" rtlCol="0" anchor="t">
              <a:spAutoFit/>
            </a:bodyPr>
            <a:lstStyle/>
            <a:p>
              <a:pPr algn="ctr">
                <a:lnSpc>
                  <a:spcPts val="4479"/>
                </a:lnSpc>
              </a:pPr>
              <a:r>
                <a:rPr lang="en-US" sz="3199" spc="319" dirty="0">
                  <a:solidFill>
                    <a:srgbClr val="000000"/>
                  </a:solidFill>
                  <a:latin typeface="Glacial Indifference"/>
                </a:rPr>
                <a:t>THE COUNCIL’S COVID-19 WEBINAR SERIES</a:t>
              </a:r>
            </a:p>
          </p:txBody>
        </p:sp>
      </p:grpSp>
      <p:grpSp>
        <p:nvGrpSpPr>
          <p:cNvPr id="16" name="Group 15">
            <a:extLst>
              <a:ext uri="{FF2B5EF4-FFF2-40B4-BE49-F238E27FC236}">
                <a16:creationId xmlns:a16="http://schemas.microsoft.com/office/drawing/2014/main" id="{7E4DB339-4FF5-AC45-9320-2539DA6D64BF}"/>
              </a:ext>
            </a:extLst>
          </p:cNvPr>
          <p:cNvGrpSpPr/>
          <p:nvPr/>
        </p:nvGrpSpPr>
        <p:grpSpPr>
          <a:xfrm>
            <a:off x="13868400" y="9715500"/>
            <a:ext cx="4136602" cy="397118"/>
            <a:chOff x="12631850" y="9625439"/>
            <a:chExt cx="5373152" cy="515828"/>
          </a:xfrm>
        </p:grpSpPr>
        <p:pic>
          <p:nvPicPr>
            <p:cNvPr id="14" name="Picture 13">
              <a:extLst>
                <a:ext uri="{FF2B5EF4-FFF2-40B4-BE49-F238E27FC236}">
                  <a16:creationId xmlns:a16="http://schemas.microsoft.com/office/drawing/2014/main" id="{5A2F1A91-6244-4030-912B-372C7AECF91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459199" y="9625439"/>
              <a:ext cx="1545803" cy="515828"/>
            </a:xfrm>
            <a:prstGeom prst="rect">
              <a:avLst/>
            </a:prstGeom>
          </p:spPr>
        </p:pic>
        <p:pic>
          <p:nvPicPr>
            <p:cNvPr id="5" name="Picture 4">
              <a:extLst>
                <a:ext uri="{FF2B5EF4-FFF2-40B4-BE49-F238E27FC236}">
                  <a16:creationId xmlns:a16="http://schemas.microsoft.com/office/drawing/2014/main" id="{D48D4DAF-1560-0B4D-BF92-E5472C4B3536}"/>
                </a:ext>
              </a:extLst>
            </p:cNvPr>
            <p:cNvPicPr>
              <a:picLocks noChangeAspect="1"/>
            </p:cNvPicPr>
            <p:nvPr/>
          </p:nvPicPr>
          <p:blipFill>
            <a:blip r:embed="rId4"/>
            <a:stretch>
              <a:fillRect/>
            </a:stretch>
          </p:blipFill>
          <p:spPr>
            <a:xfrm>
              <a:off x="12631850" y="9703097"/>
              <a:ext cx="3150880" cy="317203"/>
            </a:xfrm>
            <a:prstGeom prst="rect">
              <a:avLst/>
            </a:prstGeom>
          </p:spPr>
        </p:pic>
        <p:pic>
          <p:nvPicPr>
            <p:cNvPr id="15" name="Picture 14">
              <a:extLst>
                <a:ext uri="{FF2B5EF4-FFF2-40B4-BE49-F238E27FC236}">
                  <a16:creationId xmlns:a16="http://schemas.microsoft.com/office/drawing/2014/main" id="{EA41C625-EBCD-7842-9F8C-A99A589B1D1C}"/>
                </a:ext>
              </a:extLst>
            </p:cNvPr>
            <p:cNvPicPr>
              <a:picLocks noChangeAspect="1"/>
            </p:cNvPicPr>
            <p:nvPr/>
          </p:nvPicPr>
          <p:blipFill>
            <a:blip r:embed="rId5"/>
            <a:stretch>
              <a:fillRect/>
            </a:stretch>
          </p:blipFill>
          <p:spPr>
            <a:xfrm>
              <a:off x="16078200" y="9626600"/>
              <a:ext cx="38100" cy="469900"/>
            </a:xfrm>
            <a:prstGeom prst="rect">
              <a:avLst/>
            </a:prstGeom>
          </p:spPr>
        </p:pic>
      </p:grpSp>
      <p:sp>
        <p:nvSpPr>
          <p:cNvPr id="18" name="TextBox 12">
            <a:extLst>
              <a:ext uri="{FF2B5EF4-FFF2-40B4-BE49-F238E27FC236}">
                <a16:creationId xmlns:a16="http://schemas.microsoft.com/office/drawing/2014/main" id="{DE39BB10-E4DA-C04F-B0F1-2D0BAA34FC00}"/>
              </a:ext>
            </a:extLst>
          </p:cNvPr>
          <p:cNvSpPr txBox="1"/>
          <p:nvPr/>
        </p:nvSpPr>
        <p:spPr>
          <a:xfrm>
            <a:off x="1285675" y="6132976"/>
            <a:ext cx="15716650" cy="1112484"/>
          </a:xfrm>
          <a:prstGeom prst="rect">
            <a:avLst/>
          </a:prstGeom>
        </p:spPr>
        <p:txBody>
          <a:bodyPr lIns="0" tIns="0" rIns="0" bIns="0" rtlCol="0" anchor="t">
            <a:spAutoFit/>
          </a:bodyPr>
          <a:lstStyle/>
          <a:p>
            <a:pPr algn="ctr">
              <a:lnSpc>
                <a:spcPts val="4479"/>
              </a:lnSpc>
            </a:pPr>
            <a:r>
              <a:rPr lang="en-US" sz="3199" spc="319" dirty="0">
                <a:solidFill>
                  <a:srgbClr val="000000"/>
                </a:solidFill>
                <a:latin typeface="Glacial Indifference"/>
              </a:rPr>
              <a:t>SCOTT SINDER &amp; KATE JENSEN</a:t>
            </a:r>
          </a:p>
          <a:p>
            <a:pPr algn="ctr">
              <a:lnSpc>
                <a:spcPts val="4479"/>
              </a:lnSpc>
            </a:pPr>
            <a:r>
              <a:rPr lang="en-US" sz="3199" spc="319" dirty="0">
                <a:solidFill>
                  <a:srgbClr val="000000"/>
                </a:solidFill>
                <a:latin typeface="Glacial Indifference"/>
              </a:rPr>
              <a:t>STEPTOE &amp; JOHNSON LLP  |  THE COUNCIL’S LEGAL TEAM</a:t>
            </a:r>
          </a:p>
        </p:txBody>
      </p:sp>
      <p:sp>
        <p:nvSpPr>
          <p:cNvPr id="19" name="Rectangle 18">
            <a:extLst>
              <a:ext uri="{FF2B5EF4-FFF2-40B4-BE49-F238E27FC236}">
                <a16:creationId xmlns:a16="http://schemas.microsoft.com/office/drawing/2014/main" id="{5A680989-3C2A-F54F-84FC-D8CB2EB93F21}"/>
              </a:ext>
            </a:extLst>
          </p:cNvPr>
          <p:cNvSpPr/>
          <p:nvPr/>
        </p:nvSpPr>
        <p:spPr>
          <a:xfrm>
            <a:off x="7848600" y="3629733"/>
            <a:ext cx="2590800" cy="85259"/>
          </a:xfrm>
          <a:prstGeom prst="rect">
            <a:avLst/>
          </a:prstGeom>
          <a:solidFill>
            <a:srgbClr val="9C1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59721" y="666750"/>
            <a:ext cx="11768559" cy="946150"/>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REDUCTIONS IN LOAN FORGIVENESS</a:t>
            </a:r>
          </a:p>
        </p:txBody>
      </p:sp>
      <p:grpSp>
        <p:nvGrpSpPr>
          <p:cNvPr id="3" name="Group 3"/>
          <p:cNvGrpSpPr/>
          <p:nvPr/>
        </p:nvGrpSpPr>
        <p:grpSpPr>
          <a:xfrm>
            <a:off x="1629054" y="2176174"/>
            <a:ext cx="15029892" cy="7333130"/>
            <a:chOff x="-2" y="-9525"/>
            <a:chExt cx="20039857" cy="9539699"/>
          </a:xfrm>
        </p:grpSpPr>
        <p:sp>
          <p:nvSpPr>
            <p:cNvPr id="4" name="TextBox 4"/>
            <p:cNvSpPr txBox="1"/>
            <p:nvPr/>
          </p:nvSpPr>
          <p:spPr>
            <a:xfrm>
              <a:off x="0" y="-9525"/>
              <a:ext cx="20039855" cy="598884"/>
            </a:xfrm>
            <a:prstGeom prst="rect">
              <a:avLst/>
            </a:prstGeom>
          </p:spPr>
          <p:txBody>
            <a:bodyPr lIns="0" tIns="0" rIns="0" bIns="0" rtlCol="0" anchor="t">
              <a:spAutoFit/>
            </a:bodyPr>
            <a:lstStyle/>
            <a:p>
              <a:pPr>
                <a:lnSpc>
                  <a:spcPts val="3600"/>
                </a:lnSpc>
              </a:pPr>
              <a:r>
                <a:rPr lang="en-US" sz="3000" spc="30" dirty="0">
                  <a:solidFill>
                    <a:srgbClr val="000000"/>
                  </a:solidFill>
                  <a:latin typeface="Glacial Indifference Bold"/>
                </a:rPr>
                <a:t>REDUCTIONS/PENALTIES</a:t>
              </a:r>
            </a:p>
          </p:txBody>
        </p:sp>
        <p:sp>
          <p:nvSpPr>
            <p:cNvPr id="5" name="TextBox 5"/>
            <p:cNvSpPr txBox="1"/>
            <p:nvPr/>
          </p:nvSpPr>
          <p:spPr>
            <a:xfrm>
              <a:off x="-2" y="3923022"/>
              <a:ext cx="20039855" cy="598884"/>
            </a:xfrm>
            <a:prstGeom prst="rect">
              <a:avLst/>
            </a:prstGeom>
          </p:spPr>
          <p:txBody>
            <a:bodyPr lIns="0" tIns="0" rIns="0" bIns="0" rtlCol="0" anchor="t">
              <a:spAutoFit/>
            </a:bodyPr>
            <a:lstStyle/>
            <a:p>
              <a:pPr>
                <a:lnSpc>
                  <a:spcPts val="3600"/>
                </a:lnSpc>
              </a:pPr>
              <a:r>
                <a:rPr lang="en-US" sz="3000" spc="30" dirty="0">
                  <a:solidFill>
                    <a:srgbClr val="000000"/>
                  </a:solidFill>
                  <a:latin typeface="Glacial Indifference Bold"/>
                </a:rPr>
                <a:t>RELIEF FROM REDUCTION PENALTIES</a:t>
              </a:r>
            </a:p>
          </p:txBody>
        </p:sp>
        <p:sp>
          <p:nvSpPr>
            <p:cNvPr id="6" name="TextBox 6"/>
            <p:cNvSpPr txBox="1"/>
            <p:nvPr/>
          </p:nvSpPr>
          <p:spPr>
            <a:xfrm>
              <a:off x="0" y="7794228"/>
              <a:ext cx="20039855" cy="598884"/>
            </a:xfrm>
            <a:prstGeom prst="rect">
              <a:avLst/>
            </a:prstGeom>
          </p:spPr>
          <p:txBody>
            <a:bodyPr lIns="0" tIns="0" rIns="0" bIns="0" rtlCol="0" anchor="t">
              <a:spAutoFit/>
            </a:bodyPr>
            <a:lstStyle/>
            <a:p>
              <a:pPr>
                <a:lnSpc>
                  <a:spcPts val="3600"/>
                </a:lnSpc>
              </a:pPr>
              <a:r>
                <a:rPr lang="en-US" sz="3000" spc="30" dirty="0">
                  <a:solidFill>
                    <a:srgbClr val="000000"/>
                  </a:solidFill>
                  <a:latin typeface="Glacial Indifference Bold"/>
                </a:rPr>
                <a:t>LONGER-TERM PAYROLL COMMITMENTS?</a:t>
              </a:r>
            </a:p>
          </p:txBody>
        </p:sp>
        <p:sp>
          <p:nvSpPr>
            <p:cNvPr id="7" name="TextBox 7"/>
            <p:cNvSpPr txBox="1"/>
            <p:nvPr/>
          </p:nvSpPr>
          <p:spPr>
            <a:xfrm>
              <a:off x="0" y="767159"/>
              <a:ext cx="20039855" cy="2522057"/>
            </a:xfrm>
            <a:prstGeom prst="rect">
              <a:avLst/>
            </a:prstGeom>
          </p:spPr>
          <p:txBody>
            <a:bodyPr lIns="0" tIns="0" rIns="0" bIns="0" rtlCol="0" anchor="t">
              <a:spAutoFit/>
            </a:bodyPr>
            <a:lstStyle/>
            <a:p>
              <a:pPr>
                <a:lnSpc>
                  <a:spcPts val="3000"/>
                </a:lnSpc>
              </a:pPr>
              <a:r>
                <a:rPr lang="en-US" sz="2000" dirty="0">
                  <a:solidFill>
                    <a:srgbClr val="000000"/>
                  </a:solidFill>
                  <a:latin typeface="Glacial Indifference"/>
                </a:rPr>
                <a:t>Maximum forgiveness amounts will be reduced:</a:t>
              </a:r>
            </a:p>
            <a:p>
              <a:pPr marL="330201" lvl="1" indent="-165100">
                <a:lnSpc>
                  <a:spcPts val="3000"/>
                </a:lnSpc>
                <a:buFont typeface="Arial"/>
                <a:buChar char="•"/>
              </a:pPr>
              <a:r>
                <a:rPr lang="en-US" sz="2000" dirty="0">
                  <a:solidFill>
                    <a:srgbClr val="000000"/>
                  </a:solidFill>
                  <a:latin typeface="Glacial Indifference"/>
                </a:rPr>
                <a:t>Proportionately for reductions in average full-time equivalent employees between pre-crisis levels and the 8-week forgiveness period;</a:t>
              </a:r>
            </a:p>
            <a:p>
              <a:pPr marL="330201" lvl="1" indent="-165100">
                <a:lnSpc>
                  <a:spcPts val="3000"/>
                </a:lnSpc>
                <a:buFont typeface="Arial"/>
                <a:buChar char="•"/>
              </a:pPr>
              <a:r>
                <a:rPr lang="en-US" sz="2000" dirty="0">
                  <a:solidFill>
                    <a:srgbClr val="000000"/>
                  </a:solidFill>
                  <a:latin typeface="Glacial Indifference"/>
                </a:rPr>
                <a:t>Via a straight reduction for payroll reductions over 25% (compared to the prior completed quarter of employment) for workers making less than $100,000 annually; and</a:t>
              </a:r>
            </a:p>
            <a:p>
              <a:pPr marL="330200" lvl="1" indent="-165100">
                <a:lnSpc>
                  <a:spcPts val="3000"/>
                </a:lnSpc>
                <a:buFont typeface="Arial"/>
                <a:buChar char="•"/>
              </a:pPr>
              <a:r>
                <a:rPr lang="en-US" sz="2000" dirty="0">
                  <a:solidFill>
                    <a:srgbClr val="000000"/>
                  </a:solidFill>
                  <a:latin typeface="Glacial Indifference"/>
                </a:rPr>
                <a:t>For any advances taken on SBA economic injury disaster loans (EIDLs).</a:t>
              </a:r>
            </a:p>
          </p:txBody>
        </p:sp>
        <p:sp>
          <p:nvSpPr>
            <p:cNvPr id="8" name="TextBox 8"/>
            <p:cNvSpPr txBox="1"/>
            <p:nvPr/>
          </p:nvSpPr>
          <p:spPr>
            <a:xfrm>
              <a:off x="-2" y="4699706"/>
              <a:ext cx="20039855" cy="2460716"/>
            </a:xfrm>
            <a:prstGeom prst="rect">
              <a:avLst/>
            </a:prstGeom>
          </p:spPr>
          <p:txBody>
            <a:bodyPr lIns="0" tIns="0" rIns="0" bIns="0" rtlCol="0" anchor="t">
              <a:spAutoFit/>
            </a:bodyPr>
            <a:lstStyle/>
            <a:p>
              <a:pPr>
                <a:lnSpc>
                  <a:spcPts val="3000"/>
                </a:lnSpc>
              </a:pPr>
              <a:r>
                <a:rPr lang="en-US" sz="2000" dirty="0">
                  <a:solidFill>
                    <a:srgbClr val="000000"/>
                  </a:solidFill>
                  <a:latin typeface="Glacial Indifference"/>
                </a:rPr>
                <a:t>There is relief from these forgiveness penalties for businesses that restore payroll to pre-crisis levels in the next few months.  The above reduction rules will </a:t>
              </a:r>
              <a:r>
                <a:rPr lang="en-US" sz="2000" u="sng" dirty="0">
                  <a:solidFill>
                    <a:srgbClr val="000000"/>
                  </a:solidFill>
                  <a:latin typeface="Glacial Indifference"/>
                </a:rPr>
                <a:t>not</a:t>
              </a:r>
              <a:r>
                <a:rPr lang="en-US" sz="2000" dirty="0">
                  <a:solidFill>
                    <a:srgbClr val="000000"/>
                  </a:solidFill>
                  <a:latin typeface="Glacial Indifference"/>
                </a:rPr>
                <a:t> apply, if the employer </a:t>
              </a:r>
              <a:r>
                <a:rPr lang="en-US" sz="2000" u="sng" dirty="0">
                  <a:solidFill>
                    <a:srgbClr val="000000"/>
                  </a:solidFill>
                  <a:latin typeface="Glacial Indifference"/>
                </a:rPr>
                <a:t>eliminates by June 30, 2020</a:t>
              </a:r>
              <a:r>
                <a:rPr lang="en-US" sz="2000" dirty="0">
                  <a:solidFill>
                    <a:srgbClr val="000000"/>
                  </a:solidFill>
                  <a:latin typeface="Glacial Indifference"/>
                </a:rPr>
                <a:t>:</a:t>
              </a:r>
            </a:p>
            <a:p>
              <a:pPr marL="330201" lvl="1" indent="-165100">
                <a:lnSpc>
                  <a:spcPts val="3000"/>
                </a:lnSpc>
                <a:buFont typeface="Arial"/>
                <a:buChar char="•"/>
              </a:pPr>
              <a:r>
                <a:rPr lang="en-US" sz="2000" dirty="0">
                  <a:solidFill>
                    <a:srgbClr val="000000"/>
                  </a:solidFill>
                  <a:latin typeface="Glacial Indifference"/>
                </a:rPr>
                <a:t>Reductions (compared to February 15, 2020) in the number of full-time equivalent employees made between February 15, 2020 and April 26, 2020; and/or, as applicable,</a:t>
              </a:r>
            </a:p>
            <a:p>
              <a:pPr marL="330200" lvl="1" indent="-165100">
                <a:lnSpc>
                  <a:spcPts val="3000"/>
                </a:lnSpc>
                <a:buFont typeface="Arial"/>
                <a:buChar char="•"/>
              </a:pPr>
              <a:r>
                <a:rPr lang="en-US" sz="2000" dirty="0">
                  <a:solidFill>
                    <a:srgbClr val="000000"/>
                  </a:solidFill>
                  <a:latin typeface="Glacial Indifference"/>
                </a:rPr>
                <a:t>Salary reductions (compared to February 15, 2020) made between February 15, 2020 and April 26, 2020 for 1 or more employees.</a:t>
              </a:r>
            </a:p>
          </p:txBody>
        </p:sp>
        <p:sp>
          <p:nvSpPr>
            <p:cNvPr id="9" name="TextBox 9"/>
            <p:cNvSpPr txBox="1"/>
            <p:nvPr/>
          </p:nvSpPr>
          <p:spPr>
            <a:xfrm>
              <a:off x="0" y="8570912"/>
              <a:ext cx="20039855" cy="959262"/>
            </a:xfrm>
            <a:prstGeom prst="rect">
              <a:avLst/>
            </a:prstGeom>
          </p:spPr>
          <p:txBody>
            <a:bodyPr lIns="0" tIns="0" rIns="0" bIns="0" rtlCol="0" anchor="t">
              <a:spAutoFit/>
            </a:bodyPr>
            <a:lstStyle/>
            <a:p>
              <a:pPr>
                <a:lnSpc>
                  <a:spcPts val="3000"/>
                </a:lnSpc>
              </a:pPr>
              <a:r>
                <a:rPr lang="en-US" sz="2000" dirty="0">
                  <a:solidFill>
                    <a:srgbClr val="000000"/>
                  </a:solidFill>
                  <a:latin typeface="Glacial Indifference"/>
                </a:rPr>
                <a:t>There do not appear to be any long-term payroll maintenance requirements beyond the expiration of the  paycheck protection loan program on June 30, 2020.</a:t>
              </a:r>
            </a:p>
          </p:txBody>
        </p:sp>
      </p:grpSp>
      <p:pic>
        <p:nvPicPr>
          <p:cNvPr id="10" name="Picture 10"/>
          <p:cNvPicPr>
            <a:picLocks noChangeAspect="1"/>
          </p:cNvPicPr>
          <p:nvPr/>
        </p:nvPicPr>
        <p:blipFill>
          <a:blip r:embed="rId2">
            <a:alphaModFix amt="19999"/>
          </a:blip>
          <a:srcRect/>
          <a:stretch>
            <a:fillRect/>
          </a:stretch>
        </p:blipFill>
        <p:spPr>
          <a:xfrm rot="-2887577">
            <a:off x="14437713" y="2805235"/>
            <a:ext cx="5766719" cy="5975875"/>
          </a:xfrm>
          <a:prstGeom prst="rect">
            <a:avLst/>
          </a:prstGeom>
        </p:spPr>
      </p:pic>
      <p:grpSp>
        <p:nvGrpSpPr>
          <p:cNvPr id="11" name="Group 11"/>
          <p:cNvGrpSpPr/>
          <p:nvPr/>
        </p:nvGrpSpPr>
        <p:grpSpPr>
          <a:xfrm>
            <a:off x="-504274" y="-379183"/>
            <a:ext cx="2201975" cy="220197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1515"/>
            </a:solidFill>
          </p:spPr>
        </p:sp>
      </p:grpSp>
      <p:pic>
        <p:nvPicPr>
          <p:cNvPr id="14" name="Picture 13">
            <a:extLst>
              <a:ext uri="{FF2B5EF4-FFF2-40B4-BE49-F238E27FC236}">
                <a16:creationId xmlns:a16="http://schemas.microsoft.com/office/drawing/2014/main" id="{515F6C65-E2EF-4126-985F-483492CB488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230600" y="9493733"/>
            <a:ext cx="1752600" cy="5848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247900"/>
            <a:ext cx="14869193" cy="2235712"/>
            <a:chOff x="0" y="0"/>
            <a:chExt cx="9541430" cy="1434637"/>
          </a:xfrm>
        </p:grpSpPr>
        <p:sp>
          <p:nvSpPr>
            <p:cNvPr id="3" name="Freeform 3"/>
            <p:cNvSpPr/>
            <p:nvPr/>
          </p:nvSpPr>
          <p:spPr>
            <a:xfrm>
              <a:off x="0" y="0"/>
              <a:ext cx="9541430" cy="1434637"/>
            </a:xfrm>
            <a:custGeom>
              <a:avLst/>
              <a:gdLst/>
              <a:ahLst/>
              <a:cxnLst/>
              <a:rect l="l" t="t" r="r" b="b"/>
              <a:pathLst>
                <a:path w="9541430" h="1434637">
                  <a:moveTo>
                    <a:pt x="9416969" y="1434636"/>
                  </a:moveTo>
                  <a:lnTo>
                    <a:pt x="124460" y="1434636"/>
                  </a:lnTo>
                  <a:cubicBezTo>
                    <a:pt x="55880" y="1434636"/>
                    <a:pt x="0" y="1378757"/>
                    <a:pt x="0" y="1310177"/>
                  </a:cubicBezTo>
                  <a:lnTo>
                    <a:pt x="0" y="124460"/>
                  </a:lnTo>
                  <a:cubicBezTo>
                    <a:pt x="0" y="55880"/>
                    <a:pt x="55880" y="0"/>
                    <a:pt x="124460" y="0"/>
                  </a:cubicBezTo>
                  <a:lnTo>
                    <a:pt x="9416969" y="0"/>
                  </a:lnTo>
                  <a:cubicBezTo>
                    <a:pt x="9485550" y="0"/>
                    <a:pt x="9541430" y="55880"/>
                    <a:pt x="9541430" y="124460"/>
                  </a:cubicBezTo>
                  <a:lnTo>
                    <a:pt x="9541430" y="1310177"/>
                  </a:lnTo>
                  <a:cubicBezTo>
                    <a:pt x="9541430" y="1378757"/>
                    <a:pt x="9485550" y="1434637"/>
                    <a:pt x="9416969" y="1434637"/>
                  </a:cubicBezTo>
                  <a:close/>
                </a:path>
              </a:pathLst>
            </a:custGeom>
            <a:solidFill>
              <a:srgbClr val="FFFFFF"/>
            </a:solidFill>
          </p:spPr>
        </p:sp>
      </p:grpSp>
      <p:sp>
        <p:nvSpPr>
          <p:cNvPr id="4" name="TextBox 4"/>
          <p:cNvSpPr txBox="1"/>
          <p:nvPr/>
        </p:nvSpPr>
        <p:spPr>
          <a:xfrm>
            <a:off x="1737370" y="2028040"/>
            <a:ext cx="12967422" cy="718145"/>
          </a:xfrm>
          <a:prstGeom prst="rect">
            <a:avLst/>
          </a:prstGeom>
        </p:spPr>
        <p:txBody>
          <a:bodyPr lIns="0" tIns="0" rIns="0" bIns="0" rtlCol="0" anchor="t">
            <a:spAutoFit/>
          </a:bodyPr>
          <a:lstStyle/>
          <a:p>
            <a:pPr>
              <a:lnSpc>
                <a:spcPts val="2800"/>
              </a:lnSpc>
              <a:spcBef>
                <a:spcPct val="0"/>
              </a:spcBef>
            </a:pPr>
            <a:r>
              <a:rPr lang="en-US" sz="2600" dirty="0">
                <a:solidFill>
                  <a:srgbClr val="000000"/>
                </a:solidFill>
                <a:latin typeface="Glacial Indifference Bold"/>
              </a:rPr>
              <a:t>TO RECEIVE LOAN FORGIVENESS, BORROWERS MUST APPLY TO THEIR LENDER WITH DOCUMENTATION—</a:t>
            </a:r>
          </a:p>
        </p:txBody>
      </p:sp>
      <p:grpSp>
        <p:nvGrpSpPr>
          <p:cNvPr id="5" name="Group 5"/>
          <p:cNvGrpSpPr/>
          <p:nvPr/>
        </p:nvGrpSpPr>
        <p:grpSpPr>
          <a:xfrm>
            <a:off x="1028700" y="3077716"/>
            <a:ext cx="14869193" cy="1684784"/>
            <a:chOff x="0" y="0"/>
            <a:chExt cx="9541430" cy="1081111"/>
          </a:xfrm>
        </p:grpSpPr>
        <p:sp>
          <p:nvSpPr>
            <p:cNvPr id="6" name="Freeform 6"/>
            <p:cNvSpPr/>
            <p:nvPr/>
          </p:nvSpPr>
          <p:spPr>
            <a:xfrm>
              <a:off x="0" y="0"/>
              <a:ext cx="9541430" cy="1081111"/>
            </a:xfrm>
            <a:custGeom>
              <a:avLst/>
              <a:gdLst/>
              <a:ahLst/>
              <a:cxnLst/>
              <a:rect l="l" t="t" r="r" b="b"/>
              <a:pathLst>
                <a:path w="9541430" h="1081111">
                  <a:moveTo>
                    <a:pt x="9416969" y="1081111"/>
                  </a:moveTo>
                  <a:lnTo>
                    <a:pt x="124460" y="1081111"/>
                  </a:lnTo>
                  <a:cubicBezTo>
                    <a:pt x="55880" y="1081111"/>
                    <a:pt x="0" y="1025231"/>
                    <a:pt x="0" y="956651"/>
                  </a:cubicBezTo>
                  <a:lnTo>
                    <a:pt x="0" y="124460"/>
                  </a:lnTo>
                  <a:cubicBezTo>
                    <a:pt x="0" y="55880"/>
                    <a:pt x="55880" y="0"/>
                    <a:pt x="124460" y="0"/>
                  </a:cubicBezTo>
                  <a:lnTo>
                    <a:pt x="9416969" y="0"/>
                  </a:lnTo>
                  <a:cubicBezTo>
                    <a:pt x="9485550" y="0"/>
                    <a:pt x="9541430" y="55880"/>
                    <a:pt x="9541430" y="124460"/>
                  </a:cubicBezTo>
                  <a:lnTo>
                    <a:pt x="9541430" y="956651"/>
                  </a:lnTo>
                  <a:cubicBezTo>
                    <a:pt x="9541430" y="1025231"/>
                    <a:pt x="9485550" y="1081111"/>
                    <a:pt x="9416969" y="1081111"/>
                  </a:cubicBezTo>
                  <a:close/>
                </a:path>
              </a:pathLst>
            </a:custGeom>
            <a:solidFill>
              <a:srgbClr val="D46B6B"/>
            </a:solidFill>
          </p:spPr>
        </p:sp>
      </p:grpSp>
      <p:sp>
        <p:nvSpPr>
          <p:cNvPr id="7" name="TextBox 7"/>
          <p:cNvSpPr txBox="1"/>
          <p:nvPr/>
        </p:nvSpPr>
        <p:spPr>
          <a:xfrm>
            <a:off x="1737370" y="3496772"/>
            <a:ext cx="12967422" cy="846671"/>
          </a:xfrm>
          <a:prstGeom prst="rect">
            <a:avLst/>
          </a:prstGeom>
        </p:spPr>
        <p:txBody>
          <a:bodyPr lIns="0" tIns="0" rIns="0" bIns="0" rtlCol="0" anchor="t">
            <a:spAutoFit/>
          </a:bodyPr>
          <a:lstStyle/>
          <a:p>
            <a:pPr marL="0" lvl="0" indent="0">
              <a:lnSpc>
                <a:spcPts val="3408"/>
              </a:lnSpc>
            </a:pPr>
            <a:r>
              <a:rPr lang="en-US" sz="2400" dirty="0">
                <a:solidFill>
                  <a:srgbClr val="FFFFFF"/>
                </a:solidFill>
                <a:latin typeface="Glacial Indifference"/>
              </a:rPr>
              <a:t>Ver</a:t>
            </a:r>
            <a:r>
              <a:rPr lang="en-US" sz="2400" u="none" dirty="0">
                <a:solidFill>
                  <a:srgbClr val="FFFFFF"/>
                </a:solidFill>
                <a:latin typeface="Glacial Indifference"/>
              </a:rPr>
              <a:t>ifying full-time equivalent employees on payroll and their pay rates (via IRS payroll tax filings and state income, payroll, and unemployment filings);</a:t>
            </a:r>
          </a:p>
        </p:txBody>
      </p:sp>
      <p:grpSp>
        <p:nvGrpSpPr>
          <p:cNvPr id="8" name="Group 8"/>
          <p:cNvGrpSpPr/>
          <p:nvPr/>
        </p:nvGrpSpPr>
        <p:grpSpPr>
          <a:xfrm>
            <a:off x="1028700" y="4991100"/>
            <a:ext cx="14869193" cy="1684784"/>
            <a:chOff x="0" y="0"/>
            <a:chExt cx="9541430" cy="1081111"/>
          </a:xfrm>
        </p:grpSpPr>
        <p:sp>
          <p:nvSpPr>
            <p:cNvPr id="9" name="Freeform 9"/>
            <p:cNvSpPr/>
            <p:nvPr/>
          </p:nvSpPr>
          <p:spPr>
            <a:xfrm>
              <a:off x="0" y="0"/>
              <a:ext cx="9541430" cy="1081111"/>
            </a:xfrm>
            <a:custGeom>
              <a:avLst/>
              <a:gdLst/>
              <a:ahLst/>
              <a:cxnLst/>
              <a:rect l="l" t="t" r="r" b="b"/>
              <a:pathLst>
                <a:path w="9541430" h="1081111">
                  <a:moveTo>
                    <a:pt x="9416969" y="1081111"/>
                  </a:moveTo>
                  <a:lnTo>
                    <a:pt x="124460" y="1081111"/>
                  </a:lnTo>
                  <a:cubicBezTo>
                    <a:pt x="55880" y="1081111"/>
                    <a:pt x="0" y="1025231"/>
                    <a:pt x="0" y="956651"/>
                  </a:cubicBezTo>
                  <a:lnTo>
                    <a:pt x="0" y="124460"/>
                  </a:lnTo>
                  <a:cubicBezTo>
                    <a:pt x="0" y="55880"/>
                    <a:pt x="55880" y="0"/>
                    <a:pt x="124460" y="0"/>
                  </a:cubicBezTo>
                  <a:lnTo>
                    <a:pt x="9416969" y="0"/>
                  </a:lnTo>
                  <a:cubicBezTo>
                    <a:pt x="9485550" y="0"/>
                    <a:pt x="9541430" y="55880"/>
                    <a:pt x="9541430" y="124460"/>
                  </a:cubicBezTo>
                  <a:lnTo>
                    <a:pt x="9541430" y="956651"/>
                  </a:lnTo>
                  <a:cubicBezTo>
                    <a:pt x="9541430" y="1025231"/>
                    <a:pt x="9485550" y="1081111"/>
                    <a:pt x="9416969" y="1081111"/>
                  </a:cubicBezTo>
                  <a:close/>
                </a:path>
              </a:pathLst>
            </a:custGeom>
            <a:solidFill>
              <a:srgbClr val="D46B6B"/>
            </a:solidFill>
          </p:spPr>
        </p:sp>
      </p:grpSp>
      <p:sp>
        <p:nvSpPr>
          <p:cNvPr id="10" name="TextBox 10"/>
          <p:cNvSpPr txBox="1"/>
          <p:nvPr/>
        </p:nvSpPr>
        <p:spPr>
          <a:xfrm>
            <a:off x="1737370" y="5410156"/>
            <a:ext cx="12967422" cy="846671"/>
          </a:xfrm>
          <a:prstGeom prst="rect">
            <a:avLst/>
          </a:prstGeom>
        </p:spPr>
        <p:txBody>
          <a:bodyPr lIns="0" tIns="0" rIns="0" bIns="0" rtlCol="0" anchor="t">
            <a:spAutoFit/>
          </a:bodyPr>
          <a:lstStyle/>
          <a:p>
            <a:pPr marL="0" lvl="0" indent="0" algn="l">
              <a:lnSpc>
                <a:spcPts val="3408"/>
              </a:lnSpc>
              <a:spcBef>
                <a:spcPct val="0"/>
              </a:spcBef>
            </a:pPr>
            <a:r>
              <a:rPr lang="en-US" sz="2400" dirty="0">
                <a:solidFill>
                  <a:srgbClr val="FFFFFF"/>
                </a:solidFill>
                <a:latin typeface="Glacial Indifference"/>
              </a:rPr>
              <a:t>O</a:t>
            </a:r>
            <a:r>
              <a:rPr lang="en-US" sz="2400" u="none" dirty="0">
                <a:solidFill>
                  <a:srgbClr val="FFFFFF"/>
                </a:solidFill>
                <a:latin typeface="Glacial Indifference"/>
              </a:rPr>
              <a:t>n covered costs/payments (e.g., canceled checks, receipts, or other documents verifying mortgage, rent, and utility payments); and</a:t>
            </a:r>
          </a:p>
        </p:txBody>
      </p:sp>
      <p:grpSp>
        <p:nvGrpSpPr>
          <p:cNvPr id="11" name="Group 11"/>
          <p:cNvGrpSpPr/>
          <p:nvPr/>
        </p:nvGrpSpPr>
        <p:grpSpPr>
          <a:xfrm>
            <a:off x="1028700" y="6904484"/>
            <a:ext cx="14869193" cy="1684784"/>
            <a:chOff x="0" y="0"/>
            <a:chExt cx="9541430" cy="1081111"/>
          </a:xfrm>
        </p:grpSpPr>
        <p:sp>
          <p:nvSpPr>
            <p:cNvPr id="12" name="Freeform 12"/>
            <p:cNvSpPr/>
            <p:nvPr/>
          </p:nvSpPr>
          <p:spPr>
            <a:xfrm>
              <a:off x="0" y="0"/>
              <a:ext cx="9541430" cy="1081111"/>
            </a:xfrm>
            <a:custGeom>
              <a:avLst/>
              <a:gdLst/>
              <a:ahLst/>
              <a:cxnLst/>
              <a:rect l="l" t="t" r="r" b="b"/>
              <a:pathLst>
                <a:path w="9541430" h="1081111">
                  <a:moveTo>
                    <a:pt x="9416969" y="1081111"/>
                  </a:moveTo>
                  <a:lnTo>
                    <a:pt x="124460" y="1081111"/>
                  </a:lnTo>
                  <a:cubicBezTo>
                    <a:pt x="55880" y="1081111"/>
                    <a:pt x="0" y="1025231"/>
                    <a:pt x="0" y="956651"/>
                  </a:cubicBezTo>
                  <a:lnTo>
                    <a:pt x="0" y="124460"/>
                  </a:lnTo>
                  <a:cubicBezTo>
                    <a:pt x="0" y="55880"/>
                    <a:pt x="55880" y="0"/>
                    <a:pt x="124460" y="0"/>
                  </a:cubicBezTo>
                  <a:lnTo>
                    <a:pt x="9416969" y="0"/>
                  </a:lnTo>
                  <a:cubicBezTo>
                    <a:pt x="9485550" y="0"/>
                    <a:pt x="9541430" y="55880"/>
                    <a:pt x="9541430" y="124460"/>
                  </a:cubicBezTo>
                  <a:lnTo>
                    <a:pt x="9541430" y="956651"/>
                  </a:lnTo>
                  <a:cubicBezTo>
                    <a:pt x="9541430" y="1025231"/>
                    <a:pt x="9485550" y="1081111"/>
                    <a:pt x="9416969" y="1081111"/>
                  </a:cubicBezTo>
                  <a:close/>
                </a:path>
              </a:pathLst>
            </a:custGeom>
            <a:solidFill>
              <a:srgbClr val="D46B6B"/>
            </a:solidFill>
          </p:spPr>
        </p:sp>
      </p:grpSp>
      <p:sp>
        <p:nvSpPr>
          <p:cNvPr id="13" name="TextBox 13"/>
          <p:cNvSpPr txBox="1"/>
          <p:nvPr/>
        </p:nvSpPr>
        <p:spPr>
          <a:xfrm>
            <a:off x="1737370" y="7128539"/>
            <a:ext cx="12967422" cy="1270196"/>
          </a:xfrm>
          <a:prstGeom prst="rect">
            <a:avLst/>
          </a:prstGeom>
        </p:spPr>
        <p:txBody>
          <a:bodyPr lIns="0" tIns="0" rIns="0" bIns="0" rtlCol="0" anchor="t">
            <a:spAutoFit/>
          </a:bodyPr>
          <a:lstStyle/>
          <a:p>
            <a:pPr marL="0" lvl="0" indent="0" algn="l">
              <a:lnSpc>
                <a:spcPts val="3408"/>
              </a:lnSpc>
              <a:spcBef>
                <a:spcPct val="0"/>
              </a:spcBef>
            </a:pPr>
            <a:r>
              <a:rPr lang="en-US" sz="2400" dirty="0">
                <a:solidFill>
                  <a:srgbClr val="FFFFFF"/>
                </a:solidFill>
                <a:latin typeface="Glacial Indifference"/>
              </a:rPr>
              <a:t>C</a:t>
            </a:r>
            <a:r>
              <a:rPr lang="en-US" sz="2400" u="none" dirty="0">
                <a:solidFill>
                  <a:srgbClr val="FFFFFF"/>
                </a:solidFill>
                <a:latin typeface="Glacial Indifference"/>
              </a:rPr>
              <a:t>ertifying (by an authorized business representative) that the documentation is true and correct and that forgiveness amounts requested were used to retain employees and make other forgiveness-eligible payments.</a:t>
            </a:r>
          </a:p>
        </p:txBody>
      </p:sp>
      <p:sp>
        <p:nvSpPr>
          <p:cNvPr id="14" name="TextBox 14"/>
          <p:cNvSpPr txBox="1"/>
          <p:nvPr/>
        </p:nvSpPr>
        <p:spPr>
          <a:xfrm>
            <a:off x="2819401" y="666750"/>
            <a:ext cx="11658662" cy="916918"/>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APPLYING FOR LOAN FORGIVENESS</a:t>
            </a:r>
          </a:p>
        </p:txBody>
      </p:sp>
      <p:grpSp>
        <p:nvGrpSpPr>
          <p:cNvPr id="15" name="Group 15"/>
          <p:cNvGrpSpPr/>
          <p:nvPr/>
        </p:nvGrpSpPr>
        <p:grpSpPr>
          <a:xfrm>
            <a:off x="16973550" y="-430226"/>
            <a:ext cx="1744676" cy="1744676"/>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1515"/>
            </a:solidFill>
          </p:spPr>
        </p:sp>
      </p:grpSp>
      <p:grpSp>
        <p:nvGrpSpPr>
          <p:cNvPr id="17" name="Group 17"/>
          <p:cNvGrpSpPr/>
          <p:nvPr/>
        </p:nvGrpSpPr>
        <p:grpSpPr>
          <a:xfrm>
            <a:off x="16847506" y="1028700"/>
            <a:ext cx="2336112" cy="23361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E2E2"/>
            </a:solidFill>
          </p:spPr>
        </p:sp>
      </p:grpSp>
      <p:sp>
        <p:nvSpPr>
          <p:cNvPr id="19" name="TextBox 19"/>
          <p:cNvSpPr txBox="1"/>
          <p:nvPr/>
        </p:nvSpPr>
        <p:spPr>
          <a:xfrm>
            <a:off x="1737370" y="8834858"/>
            <a:ext cx="14036030" cy="718145"/>
          </a:xfrm>
          <a:prstGeom prst="rect">
            <a:avLst/>
          </a:prstGeom>
        </p:spPr>
        <p:txBody>
          <a:bodyPr wrap="square" lIns="0" tIns="0" rIns="0" bIns="0" rtlCol="0" anchor="t">
            <a:spAutoFit/>
          </a:bodyPr>
          <a:lstStyle/>
          <a:p>
            <a:pPr>
              <a:lnSpc>
                <a:spcPts val="2800"/>
              </a:lnSpc>
              <a:spcBef>
                <a:spcPct val="0"/>
              </a:spcBef>
            </a:pPr>
            <a:r>
              <a:rPr lang="en-US" sz="2600" dirty="0">
                <a:solidFill>
                  <a:srgbClr val="000000"/>
                </a:solidFill>
                <a:latin typeface="Glacial Indifference Bold"/>
              </a:rPr>
              <a:t>FOR LOAN BALANCES REMAINING AFTER FORGIVENESS, THE SAME LOAN TERMS REMAIN IN PLACE (E.G., GOVERNMENT GUARANTEE, INTEREST RATE, ETC.).</a:t>
            </a:r>
          </a:p>
        </p:txBody>
      </p:sp>
      <p:pic>
        <p:nvPicPr>
          <p:cNvPr id="22" name="Picture 21">
            <a:extLst>
              <a:ext uri="{FF2B5EF4-FFF2-40B4-BE49-F238E27FC236}">
                <a16:creationId xmlns:a16="http://schemas.microsoft.com/office/drawing/2014/main" id="{6F538E5B-3581-49AB-8B13-E28F5E765C5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252076" y="9486900"/>
            <a:ext cx="1752600" cy="5848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71600" y="666750"/>
            <a:ext cx="15544800" cy="916918"/>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INTERACTION WITH CARES ACT TAX BENEFITS</a:t>
            </a:r>
          </a:p>
        </p:txBody>
      </p:sp>
      <p:grpSp>
        <p:nvGrpSpPr>
          <p:cNvPr id="3" name="Group 3"/>
          <p:cNvGrpSpPr/>
          <p:nvPr/>
        </p:nvGrpSpPr>
        <p:grpSpPr>
          <a:xfrm>
            <a:off x="1905000" y="2310705"/>
            <a:ext cx="15029891" cy="5508591"/>
            <a:chOff x="0" y="-9525"/>
            <a:chExt cx="20039855" cy="6178154"/>
          </a:xfrm>
        </p:grpSpPr>
        <p:sp>
          <p:nvSpPr>
            <p:cNvPr id="4" name="TextBox 4"/>
            <p:cNvSpPr txBox="1"/>
            <p:nvPr/>
          </p:nvSpPr>
          <p:spPr>
            <a:xfrm>
              <a:off x="0" y="-9525"/>
              <a:ext cx="20039855" cy="517780"/>
            </a:xfrm>
            <a:prstGeom prst="rect">
              <a:avLst/>
            </a:prstGeom>
          </p:spPr>
          <p:txBody>
            <a:bodyPr lIns="0" tIns="0" rIns="0" bIns="0" rtlCol="0" anchor="t">
              <a:spAutoFit/>
            </a:bodyPr>
            <a:lstStyle/>
            <a:p>
              <a:pPr>
                <a:lnSpc>
                  <a:spcPts val="3600"/>
                </a:lnSpc>
              </a:pPr>
              <a:r>
                <a:rPr lang="en-US" sz="3000" spc="30" dirty="0">
                  <a:solidFill>
                    <a:srgbClr val="000000"/>
                  </a:solidFill>
                  <a:latin typeface="Glacial Indifference Bold"/>
                </a:rPr>
                <a:t>NO EMPLOYEE RETENTION CREDIT FOR PPL RECIPIENTS</a:t>
              </a:r>
            </a:p>
          </p:txBody>
        </p:sp>
        <p:sp>
          <p:nvSpPr>
            <p:cNvPr id="5" name="TextBox 5"/>
            <p:cNvSpPr txBox="1"/>
            <p:nvPr/>
          </p:nvSpPr>
          <p:spPr>
            <a:xfrm>
              <a:off x="0" y="4133453"/>
              <a:ext cx="20039855" cy="615553"/>
            </a:xfrm>
            <a:prstGeom prst="rect">
              <a:avLst/>
            </a:prstGeom>
          </p:spPr>
          <p:txBody>
            <a:bodyPr lIns="0" tIns="0" rIns="0" bIns="0" rtlCol="0" anchor="t">
              <a:spAutoFit/>
            </a:bodyPr>
            <a:lstStyle/>
            <a:p>
              <a:pPr>
                <a:lnSpc>
                  <a:spcPts val="3600"/>
                </a:lnSpc>
              </a:pPr>
              <a:r>
                <a:rPr lang="en-US" sz="3000" spc="30" dirty="0">
                  <a:solidFill>
                    <a:srgbClr val="000000"/>
                  </a:solidFill>
                  <a:latin typeface="Glacial Indifference Bold"/>
                </a:rPr>
                <a:t>NO EMPLOYMENT TAX DEFERRAL FOR RECIPIENTS OF PPL FORGIVENESS</a:t>
              </a:r>
            </a:p>
          </p:txBody>
        </p:sp>
        <p:sp>
          <p:nvSpPr>
            <p:cNvPr id="6" name="TextBox 6"/>
            <p:cNvSpPr txBox="1"/>
            <p:nvPr/>
          </p:nvSpPr>
          <p:spPr>
            <a:xfrm>
              <a:off x="0" y="767159"/>
              <a:ext cx="20039855" cy="2987589"/>
            </a:xfrm>
            <a:prstGeom prst="rect">
              <a:avLst/>
            </a:prstGeom>
          </p:spPr>
          <p:txBody>
            <a:bodyPr lIns="0" tIns="0" rIns="0" bIns="0" rtlCol="0" anchor="t">
              <a:spAutoFit/>
            </a:bodyPr>
            <a:lstStyle/>
            <a:p>
              <a:pPr marL="330201" lvl="1" indent="-165100">
                <a:lnSpc>
                  <a:spcPts val="3000"/>
                </a:lnSpc>
                <a:buFont typeface="Arial"/>
                <a:buChar char="•"/>
              </a:pPr>
              <a:r>
                <a:rPr lang="en-US" sz="2000" dirty="0">
                  <a:solidFill>
                    <a:srgbClr val="000000"/>
                  </a:solidFill>
                  <a:latin typeface="Glacial Indifference" panose="020B0604020202020204" charset="0"/>
                </a:rPr>
                <a:t>The employee retention credit provides eligible employers a refundable credit against payroll tax (Social Security and Railroad Retirement) liability equal to 50% of the first $10,000 in wages per employee (including value of health plan benefits).  Eligible employers must have carried on a trade or business during 2020 and be experiencing either:</a:t>
              </a:r>
            </a:p>
            <a:p>
              <a:pPr marL="660401" lvl="2" indent="-220134">
                <a:lnSpc>
                  <a:spcPts val="3000"/>
                </a:lnSpc>
                <a:buFont typeface="Arial"/>
                <a:buChar char="⚬"/>
              </a:pPr>
              <a:r>
                <a:rPr lang="en-US" sz="2000" dirty="0">
                  <a:solidFill>
                    <a:srgbClr val="000000"/>
                  </a:solidFill>
                  <a:latin typeface="Glacial Indifference" panose="020B0604020202020204" charset="0"/>
                </a:rPr>
                <a:t>At least a partial suspension of operations due to government orders (e.g., limiting commerce, travel, group meetings, etc.); or</a:t>
              </a:r>
            </a:p>
            <a:p>
              <a:pPr marL="660401" lvl="2" indent="-220134">
                <a:lnSpc>
                  <a:spcPts val="3000"/>
                </a:lnSpc>
                <a:buFont typeface="Arial"/>
                <a:buChar char="⚬"/>
              </a:pPr>
              <a:r>
                <a:rPr lang="en-US" sz="2000" dirty="0">
                  <a:solidFill>
                    <a:srgbClr val="000000"/>
                  </a:solidFill>
                  <a:latin typeface="Glacial Indifference" panose="020B0604020202020204" charset="0"/>
                </a:rPr>
                <a:t>A year-over-year reduction in gross receipts of at least 50%.</a:t>
              </a:r>
            </a:p>
            <a:p>
              <a:pPr marL="330201" lvl="1" indent="-165100">
                <a:lnSpc>
                  <a:spcPts val="3000"/>
                </a:lnSpc>
                <a:buFont typeface="Arial"/>
                <a:buChar char="•"/>
              </a:pPr>
              <a:r>
                <a:rPr lang="en-US" sz="2000" dirty="0">
                  <a:latin typeface="Glacial Indifference" panose="020B0604020202020204" charset="0"/>
                </a:rPr>
                <a:t>For employers with more than 100 full-time employees, only employees who are currently not providing services for the employer due to COVID-19 causes are eligible for the credit.</a:t>
              </a:r>
              <a:endParaRPr lang="en-US" sz="2000" dirty="0">
                <a:solidFill>
                  <a:srgbClr val="000000"/>
                </a:solidFill>
                <a:latin typeface="Glacial Indifference" panose="020B0604020202020204" charset="0"/>
              </a:endParaRPr>
            </a:p>
          </p:txBody>
        </p:sp>
        <p:sp>
          <p:nvSpPr>
            <p:cNvPr id="7" name="TextBox 7"/>
            <p:cNvSpPr txBox="1"/>
            <p:nvPr/>
          </p:nvSpPr>
          <p:spPr>
            <a:xfrm>
              <a:off x="0" y="4910137"/>
              <a:ext cx="20039855" cy="1258492"/>
            </a:xfrm>
            <a:prstGeom prst="rect">
              <a:avLst/>
            </a:prstGeom>
          </p:spPr>
          <p:txBody>
            <a:bodyPr lIns="0" tIns="0" rIns="0" bIns="0" rtlCol="0" anchor="t">
              <a:spAutoFit/>
            </a:bodyPr>
            <a:lstStyle/>
            <a:p>
              <a:pPr marL="330201" lvl="1" indent="-165100">
                <a:lnSpc>
                  <a:spcPts val="3000"/>
                </a:lnSpc>
                <a:buFont typeface="Arial"/>
                <a:buChar char="•"/>
              </a:pPr>
              <a:r>
                <a:rPr lang="en-US" sz="2000" dirty="0">
                  <a:solidFill>
                    <a:srgbClr val="000000"/>
                  </a:solidFill>
                  <a:latin typeface="Glacial Indifference"/>
                </a:rPr>
                <a:t>Employment tax deferral relief under the CARES Act postpones the due date for depositing employer payroll taxes and certain self-employment taxes attributable to wages paid during 2020. The deferred taxes would be payable over the next two years—half due December 31, 2021 and half due December 31, 2022. </a:t>
              </a:r>
            </a:p>
          </p:txBody>
        </p:sp>
      </p:grpSp>
      <p:pic>
        <p:nvPicPr>
          <p:cNvPr id="8" name="Picture 8"/>
          <p:cNvPicPr>
            <a:picLocks noChangeAspect="1"/>
          </p:cNvPicPr>
          <p:nvPr/>
        </p:nvPicPr>
        <p:blipFill>
          <a:blip r:embed="rId2">
            <a:alphaModFix amt="19999"/>
          </a:blip>
          <a:srcRect/>
          <a:stretch>
            <a:fillRect/>
          </a:stretch>
        </p:blipFill>
        <p:spPr>
          <a:xfrm rot="352402">
            <a:off x="-1363004" y="4173148"/>
            <a:ext cx="7344276" cy="7610648"/>
          </a:xfrm>
          <a:prstGeom prst="rect">
            <a:avLst/>
          </a:prstGeom>
        </p:spPr>
      </p:pic>
      <p:pic>
        <p:nvPicPr>
          <p:cNvPr id="9" name="Picture 9"/>
          <p:cNvPicPr>
            <a:picLocks noChangeAspect="1"/>
          </p:cNvPicPr>
          <p:nvPr/>
        </p:nvPicPr>
        <p:blipFill>
          <a:blip r:embed="rId3"/>
          <a:srcRect/>
          <a:stretch>
            <a:fillRect/>
          </a:stretch>
        </p:blipFill>
        <p:spPr>
          <a:xfrm rot="9049868">
            <a:off x="-2704395" y="4227098"/>
            <a:ext cx="4216151" cy="4369068"/>
          </a:xfrm>
          <a:prstGeom prst="rect">
            <a:avLst/>
          </a:prstGeom>
        </p:spPr>
      </p:pic>
      <p:pic>
        <p:nvPicPr>
          <p:cNvPr id="12" name="Picture 11">
            <a:extLst>
              <a:ext uri="{FF2B5EF4-FFF2-40B4-BE49-F238E27FC236}">
                <a16:creationId xmlns:a16="http://schemas.microsoft.com/office/drawing/2014/main" id="{1B92FC87-1CDE-4FB0-9605-7801A53199F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230600" y="9560859"/>
            <a:ext cx="1752600" cy="584835"/>
          </a:xfrm>
          <a:prstGeom prst="rect">
            <a:avLst/>
          </a:prstGeom>
        </p:spPr>
      </p:pic>
      <p:sp>
        <p:nvSpPr>
          <p:cNvPr id="11" name="TextBox 5">
            <a:extLst>
              <a:ext uri="{FF2B5EF4-FFF2-40B4-BE49-F238E27FC236}">
                <a16:creationId xmlns:a16="http://schemas.microsoft.com/office/drawing/2014/main" id="{79AD72E9-3AEF-4E4B-899E-7E92F7351A38}"/>
              </a:ext>
            </a:extLst>
          </p:cNvPr>
          <p:cNvSpPr txBox="1"/>
          <p:nvPr/>
        </p:nvSpPr>
        <p:spPr>
          <a:xfrm>
            <a:off x="1886509" y="8159969"/>
            <a:ext cx="15029891" cy="1846659"/>
          </a:xfrm>
          <a:prstGeom prst="rect">
            <a:avLst/>
          </a:prstGeom>
        </p:spPr>
        <p:txBody>
          <a:bodyPr lIns="0" tIns="0" rIns="0" bIns="0" rtlCol="0" anchor="t">
            <a:spAutoFit/>
          </a:bodyPr>
          <a:lstStyle/>
          <a:p>
            <a:pPr>
              <a:lnSpc>
                <a:spcPts val="3600"/>
              </a:lnSpc>
            </a:pPr>
            <a:r>
              <a:rPr lang="en-US" sz="3000" spc="30" dirty="0">
                <a:solidFill>
                  <a:srgbClr val="000000"/>
                </a:solidFill>
                <a:latin typeface="Glacial Indifference Bold"/>
              </a:rPr>
              <a:t>BUSINESSES WILL HAVE TO COMPARE THE BENEFITS OF PPLS AND THESE TAX CREDITS/DEFERRALS TO DETERMINE WHICH PATH PROVIDES THE GREATER FINANCIAL BENEFIT (E.G., COMPARE IMMEDIATE LIQUIDITY NEEDS WITH LONGER-TERM TIME VALUE OF MONEY CALCULATIONS).</a:t>
            </a:r>
            <a:endParaRPr lang="en-US" sz="3000" b="1" spc="30" dirty="0">
              <a:solidFill>
                <a:srgbClr val="000000"/>
              </a:solidFill>
              <a:latin typeface="Glacial Indifference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a:stretch>
            <a:fillRect/>
          </a:stretch>
        </p:blipFill>
        <p:spPr>
          <a:xfrm rot="-8545213">
            <a:off x="-4423669" y="-745140"/>
            <a:ext cx="7217199" cy="7478962"/>
          </a:xfrm>
          <a:prstGeom prst="rect">
            <a:avLst/>
          </a:prstGeom>
        </p:spPr>
      </p:pic>
      <p:pic>
        <p:nvPicPr>
          <p:cNvPr id="3" name="Picture 3"/>
          <p:cNvPicPr>
            <a:picLocks noChangeAspect="1"/>
          </p:cNvPicPr>
          <p:nvPr/>
        </p:nvPicPr>
        <p:blipFill>
          <a:blip r:embed="rId2">
            <a:alphaModFix amt="9999"/>
          </a:blip>
          <a:srcRect/>
          <a:stretch>
            <a:fillRect/>
          </a:stretch>
        </p:blipFill>
        <p:spPr>
          <a:xfrm rot="-4711483">
            <a:off x="13630809" y="-3342624"/>
            <a:ext cx="6165516" cy="6389136"/>
          </a:xfrm>
          <a:prstGeom prst="rect">
            <a:avLst/>
          </a:prstGeom>
        </p:spPr>
      </p:pic>
      <p:pic>
        <p:nvPicPr>
          <p:cNvPr id="4" name="Picture 4"/>
          <p:cNvPicPr>
            <a:picLocks noChangeAspect="1"/>
          </p:cNvPicPr>
          <p:nvPr/>
        </p:nvPicPr>
        <p:blipFill>
          <a:blip r:embed="rId3"/>
          <a:srcRect/>
          <a:stretch>
            <a:fillRect/>
          </a:stretch>
        </p:blipFill>
        <p:spPr>
          <a:xfrm>
            <a:off x="5638800" y="4308072"/>
            <a:ext cx="847483" cy="343231"/>
          </a:xfrm>
          <a:prstGeom prst="rect">
            <a:avLst/>
          </a:prstGeom>
        </p:spPr>
      </p:pic>
      <p:pic>
        <p:nvPicPr>
          <p:cNvPr id="5" name="Picture 5"/>
          <p:cNvPicPr>
            <a:picLocks noChangeAspect="1"/>
          </p:cNvPicPr>
          <p:nvPr/>
        </p:nvPicPr>
        <p:blipFill>
          <a:blip r:embed="rId3"/>
          <a:srcRect/>
          <a:stretch>
            <a:fillRect/>
          </a:stretch>
        </p:blipFill>
        <p:spPr>
          <a:xfrm>
            <a:off x="11825673" y="4136457"/>
            <a:ext cx="847483" cy="343231"/>
          </a:xfrm>
          <a:prstGeom prst="rect">
            <a:avLst/>
          </a:prstGeom>
        </p:spPr>
      </p:pic>
      <p:grpSp>
        <p:nvGrpSpPr>
          <p:cNvPr id="6" name="Group 6"/>
          <p:cNvGrpSpPr/>
          <p:nvPr/>
        </p:nvGrpSpPr>
        <p:grpSpPr>
          <a:xfrm>
            <a:off x="6713280" y="3651590"/>
            <a:ext cx="4858150" cy="5167101"/>
            <a:chOff x="8212836" y="-12701"/>
            <a:chExt cx="6477533" cy="6889467"/>
          </a:xfrm>
        </p:grpSpPr>
        <p:sp>
          <p:nvSpPr>
            <p:cNvPr id="7" name="TextBox 7"/>
            <p:cNvSpPr txBox="1"/>
            <p:nvPr/>
          </p:nvSpPr>
          <p:spPr>
            <a:xfrm>
              <a:off x="8212836" y="-12701"/>
              <a:ext cx="6477533" cy="598884"/>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APRIL 10, 2020</a:t>
              </a:r>
            </a:p>
          </p:txBody>
        </p:sp>
        <p:sp>
          <p:nvSpPr>
            <p:cNvPr id="8" name="TextBox 8"/>
            <p:cNvSpPr txBox="1"/>
            <p:nvPr/>
          </p:nvSpPr>
          <p:spPr>
            <a:xfrm>
              <a:off x="8212836" y="763983"/>
              <a:ext cx="6477533" cy="6112783"/>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On April 10, 2020 loans will be available for </a:t>
              </a:r>
              <a:r>
                <a:rPr lang="en-US" sz="2000" u="sng" dirty="0">
                  <a:solidFill>
                    <a:srgbClr val="000000"/>
                  </a:solidFill>
                  <a:latin typeface="Glacial Indifference"/>
                </a:rPr>
                <a:t>independent contractors and self-employed individuals</a:t>
              </a:r>
              <a:r>
                <a:rPr lang="en-US" sz="2000" dirty="0">
                  <a:solidFill>
                    <a:srgbClr val="000000"/>
                  </a:solidFill>
                  <a:latin typeface="Glacial Indifference"/>
                </a:rPr>
                <a:t>. </a:t>
              </a:r>
            </a:p>
            <a:p>
              <a:pPr algn="ctr">
                <a:lnSpc>
                  <a:spcPts val="3000"/>
                </a:lnSpc>
              </a:pPr>
              <a:endParaRPr lang="en-US" sz="2000" dirty="0">
                <a:solidFill>
                  <a:srgbClr val="000000"/>
                </a:solidFill>
                <a:latin typeface="Glacial Indifference"/>
              </a:endParaRPr>
            </a:p>
            <a:p>
              <a:pPr algn="ctr">
                <a:lnSpc>
                  <a:spcPts val="3000"/>
                </a:lnSpc>
              </a:pPr>
              <a:r>
                <a:rPr lang="en-US" sz="2000" dirty="0">
                  <a:solidFill>
                    <a:srgbClr val="000000"/>
                  </a:solidFill>
                  <a:latin typeface="Glacial Indifference"/>
                </a:rPr>
                <a:t>SBA has until April 10, 2020 to issue regulations implementing the paycheck protection loan program, but we anticipate much sooner. The rulemaking will </a:t>
              </a:r>
              <a:r>
                <a:rPr lang="en-US" sz="2000" u="sng" dirty="0">
                  <a:solidFill>
                    <a:srgbClr val="000000"/>
                  </a:solidFill>
                  <a:latin typeface="Glacial Indifference Bold"/>
                </a:rPr>
                <a:t>not</a:t>
              </a:r>
              <a:r>
                <a:rPr lang="en-US" sz="2000" dirty="0">
                  <a:solidFill>
                    <a:srgbClr val="000000"/>
                  </a:solidFill>
                  <a:latin typeface="Glacial Indifference"/>
                </a:rPr>
                <a:t> be subject to typical public notice and comment processes, but we are weighing in with SBA on issues that need further clarification. </a:t>
              </a:r>
            </a:p>
          </p:txBody>
        </p:sp>
      </p:grpSp>
      <p:grpSp>
        <p:nvGrpSpPr>
          <p:cNvPr id="9" name="Group 9"/>
          <p:cNvGrpSpPr/>
          <p:nvPr/>
        </p:nvGrpSpPr>
        <p:grpSpPr>
          <a:xfrm>
            <a:off x="553653" y="3651590"/>
            <a:ext cx="4858150" cy="2858777"/>
            <a:chOff x="-8230999" y="-22227"/>
            <a:chExt cx="6477533" cy="3811702"/>
          </a:xfrm>
        </p:grpSpPr>
        <p:sp>
          <p:nvSpPr>
            <p:cNvPr id="10" name="TextBox 10"/>
            <p:cNvSpPr txBox="1"/>
            <p:nvPr/>
          </p:nvSpPr>
          <p:spPr>
            <a:xfrm>
              <a:off x="-8230999" y="-22227"/>
              <a:ext cx="6477533" cy="615553"/>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APRIL 3, 2020</a:t>
              </a:r>
            </a:p>
          </p:txBody>
        </p:sp>
        <p:sp>
          <p:nvSpPr>
            <p:cNvPr id="11" name="TextBox 11"/>
            <p:cNvSpPr txBox="1"/>
            <p:nvPr/>
          </p:nvSpPr>
          <p:spPr>
            <a:xfrm>
              <a:off x="-8230999" y="754457"/>
              <a:ext cx="6477533" cy="3035018"/>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According to early Treasury guidance, there will be staggered loan availability dates through existing SBA lenders and other federally-insured banks and credit unions. On April 3, 2020, loans will be available for </a:t>
              </a:r>
              <a:r>
                <a:rPr lang="en-US" sz="2000" u="sng" dirty="0">
                  <a:solidFill>
                    <a:srgbClr val="000000"/>
                  </a:solidFill>
                  <a:latin typeface="Glacial Indifference"/>
                </a:rPr>
                <a:t>small businesses and sole proprietorships</a:t>
              </a:r>
              <a:r>
                <a:rPr lang="en-US" sz="2000" dirty="0">
                  <a:solidFill>
                    <a:srgbClr val="000000"/>
                  </a:solidFill>
                  <a:latin typeface="Glacial Indifference"/>
                </a:rPr>
                <a:t>. </a:t>
              </a:r>
            </a:p>
          </p:txBody>
        </p:sp>
      </p:grpSp>
      <p:grpSp>
        <p:nvGrpSpPr>
          <p:cNvPr id="12" name="Group 12"/>
          <p:cNvGrpSpPr/>
          <p:nvPr/>
        </p:nvGrpSpPr>
        <p:grpSpPr>
          <a:xfrm>
            <a:off x="12900153" y="3651590"/>
            <a:ext cx="4858150" cy="2010072"/>
            <a:chOff x="-18163" y="459976"/>
            <a:chExt cx="6477533" cy="2680096"/>
          </a:xfrm>
        </p:grpSpPr>
        <p:sp>
          <p:nvSpPr>
            <p:cNvPr id="13" name="TextBox 13"/>
            <p:cNvSpPr txBox="1"/>
            <p:nvPr/>
          </p:nvSpPr>
          <p:spPr>
            <a:xfrm>
              <a:off x="-18163" y="459976"/>
              <a:ext cx="6477533" cy="598884"/>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APRIL 26, 2020</a:t>
              </a:r>
            </a:p>
          </p:txBody>
        </p:sp>
        <p:sp>
          <p:nvSpPr>
            <p:cNvPr id="14" name="TextBox 14"/>
            <p:cNvSpPr txBox="1"/>
            <p:nvPr/>
          </p:nvSpPr>
          <p:spPr>
            <a:xfrm>
              <a:off x="-18163" y="1236660"/>
              <a:ext cx="6477533" cy="1903412"/>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SBA has until April 26, 2020 to issue specific guidance on the loan payment deferment relief and the loan forgiveness provisions.</a:t>
              </a:r>
            </a:p>
          </p:txBody>
        </p:sp>
      </p:grpSp>
      <p:grpSp>
        <p:nvGrpSpPr>
          <p:cNvPr id="15" name="Group 15"/>
          <p:cNvGrpSpPr/>
          <p:nvPr/>
        </p:nvGrpSpPr>
        <p:grpSpPr>
          <a:xfrm>
            <a:off x="16230600" y="6630440"/>
            <a:ext cx="2649994" cy="264999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E2E2"/>
            </a:solidFill>
          </p:spPr>
        </p:sp>
      </p:grpSp>
      <p:sp>
        <p:nvSpPr>
          <p:cNvPr id="17" name="TextBox 17"/>
          <p:cNvSpPr txBox="1"/>
          <p:nvPr/>
        </p:nvSpPr>
        <p:spPr>
          <a:xfrm>
            <a:off x="6719663" y="575767"/>
            <a:ext cx="4848675" cy="946150"/>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WHAT’S NEXT?</a:t>
            </a:r>
          </a:p>
        </p:txBody>
      </p:sp>
      <p:pic>
        <p:nvPicPr>
          <p:cNvPr id="21" name="Picture 20">
            <a:extLst>
              <a:ext uri="{FF2B5EF4-FFF2-40B4-BE49-F238E27FC236}">
                <a16:creationId xmlns:a16="http://schemas.microsoft.com/office/drawing/2014/main" id="{EC57E1AD-9313-4303-AB8C-5C4EF563DCB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249959" y="9580806"/>
            <a:ext cx="1752600" cy="5848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800000">
            <a:off x="634090" y="2472994"/>
            <a:ext cx="873115" cy="873115"/>
          </a:xfrm>
          <a:prstGeom prst="rect">
            <a:avLst/>
          </a:prstGeom>
        </p:spPr>
      </p:pic>
      <p:grpSp>
        <p:nvGrpSpPr>
          <p:cNvPr id="3" name="Group 3"/>
          <p:cNvGrpSpPr/>
          <p:nvPr/>
        </p:nvGrpSpPr>
        <p:grpSpPr>
          <a:xfrm>
            <a:off x="1070648" y="2695294"/>
            <a:ext cx="3668054" cy="2545616"/>
            <a:chOff x="0" y="-57150"/>
            <a:chExt cx="4890739" cy="3394154"/>
          </a:xfrm>
        </p:grpSpPr>
        <p:sp>
          <p:nvSpPr>
            <p:cNvPr id="4" name="TextBox 4"/>
            <p:cNvSpPr txBox="1"/>
            <p:nvPr/>
          </p:nvSpPr>
          <p:spPr>
            <a:xfrm>
              <a:off x="0" y="-57150"/>
              <a:ext cx="4890739" cy="921400"/>
            </a:xfrm>
            <a:prstGeom prst="rect">
              <a:avLst/>
            </a:prstGeom>
          </p:spPr>
          <p:txBody>
            <a:bodyPr lIns="0" tIns="0" rIns="0" bIns="0" rtlCol="0" anchor="t">
              <a:spAutoFit/>
            </a:bodyPr>
            <a:lstStyle/>
            <a:p>
              <a:pPr>
                <a:lnSpc>
                  <a:spcPts val="2800"/>
                </a:lnSpc>
              </a:pPr>
              <a:r>
                <a:rPr lang="en-US" sz="2000" spc="60" dirty="0">
                  <a:solidFill>
                    <a:srgbClr val="000000"/>
                  </a:solidFill>
                  <a:latin typeface="Glacial Indifference Bold"/>
                </a:rPr>
                <a:t>DIRECT LOAN PROGRAM FOR ELIGIBLE BUSINESSES</a:t>
              </a:r>
            </a:p>
          </p:txBody>
        </p:sp>
        <p:sp>
          <p:nvSpPr>
            <p:cNvPr id="5" name="TextBox 5"/>
            <p:cNvSpPr txBox="1"/>
            <p:nvPr/>
          </p:nvSpPr>
          <p:spPr>
            <a:xfrm>
              <a:off x="0" y="1229589"/>
              <a:ext cx="4890739" cy="2107415"/>
            </a:xfrm>
            <a:prstGeom prst="rect">
              <a:avLst/>
            </a:prstGeom>
          </p:spPr>
          <p:txBody>
            <a:bodyPr lIns="0" tIns="0" rIns="0" bIns="0" rtlCol="0" anchor="t">
              <a:spAutoFit/>
            </a:bodyPr>
            <a:lstStyle/>
            <a:p>
              <a:pPr>
                <a:lnSpc>
                  <a:spcPts val="2520"/>
                </a:lnSpc>
              </a:pPr>
              <a:r>
                <a:rPr lang="en-US" sz="1800" spc="18" dirty="0">
                  <a:solidFill>
                    <a:srgbClr val="000000"/>
                  </a:solidFill>
                  <a:latin typeface="Glacial Indifference"/>
                </a:rPr>
                <a:t>Eligible entities are businesses created or organized in the U.S. that have significant operations and a majority of employees based in the U.S.</a:t>
              </a:r>
            </a:p>
          </p:txBody>
        </p:sp>
      </p:grpSp>
      <p:pic>
        <p:nvPicPr>
          <p:cNvPr id="6" name="Picture 6"/>
          <p:cNvPicPr>
            <a:picLocks noChangeAspect="1"/>
          </p:cNvPicPr>
          <p:nvPr/>
        </p:nvPicPr>
        <p:blipFill>
          <a:blip r:embed="rId2"/>
          <a:srcRect/>
          <a:stretch>
            <a:fillRect/>
          </a:stretch>
        </p:blipFill>
        <p:spPr>
          <a:xfrm rot="-10800000">
            <a:off x="4948020" y="2432759"/>
            <a:ext cx="873115" cy="873115"/>
          </a:xfrm>
          <a:prstGeom prst="rect">
            <a:avLst/>
          </a:prstGeom>
        </p:spPr>
      </p:pic>
      <p:grpSp>
        <p:nvGrpSpPr>
          <p:cNvPr id="7" name="Group 7"/>
          <p:cNvGrpSpPr/>
          <p:nvPr/>
        </p:nvGrpSpPr>
        <p:grpSpPr>
          <a:xfrm>
            <a:off x="5384578" y="2655060"/>
            <a:ext cx="3668054" cy="4789819"/>
            <a:chOff x="0" y="-57150"/>
            <a:chExt cx="4890739" cy="6386426"/>
          </a:xfrm>
        </p:grpSpPr>
        <p:sp>
          <p:nvSpPr>
            <p:cNvPr id="8" name="TextBox 8"/>
            <p:cNvSpPr txBox="1"/>
            <p:nvPr/>
          </p:nvSpPr>
          <p:spPr>
            <a:xfrm>
              <a:off x="0" y="-57150"/>
              <a:ext cx="4890739" cy="921400"/>
            </a:xfrm>
            <a:prstGeom prst="rect">
              <a:avLst/>
            </a:prstGeom>
          </p:spPr>
          <p:txBody>
            <a:bodyPr lIns="0" tIns="0" rIns="0" bIns="0" rtlCol="0" anchor="t">
              <a:spAutoFit/>
            </a:bodyPr>
            <a:lstStyle/>
            <a:p>
              <a:pPr>
                <a:lnSpc>
                  <a:spcPts val="2800"/>
                </a:lnSpc>
              </a:pPr>
              <a:r>
                <a:rPr lang="en-US" sz="2000" spc="60">
                  <a:solidFill>
                    <a:srgbClr val="000000"/>
                  </a:solidFill>
                  <a:latin typeface="Glacial Indifference Bold"/>
                </a:rPr>
                <a:t>DIRECT LOAN PROGRAM FOR MID-SIZE BUSINESSES</a:t>
              </a:r>
            </a:p>
          </p:txBody>
        </p:sp>
        <p:sp>
          <p:nvSpPr>
            <p:cNvPr id="9" name="TextBox 9"/>
            <p:cNvSpPr txBox="1"/>
            <p:nvPr/>
          </p:nvSpPr>
          <p:spPr>
            <a:xfrm>
              <a:off x="0" y="1229589"/>
              <a:ext cx="4890739" cy="5099687"/>
            </a:xfrm>
            <a:prstGeom prst="rect">
              <a:avLst/>
            </a:prstGeom>
          </p:spPr>
          <p:txBody>
            <a:bodyPr lIns="0" tIns="0" rIns="0" bIns="0" rtlCol="0" anchor="t">
              <a:spAutoFit/>
            </a:bodyPr>
            <a:lstStyle/>
            <a:p>
              <a:pPr>
                <a:lnSpc>
                  <a:spcPts val="2520"/>
                </a:lnSpc>
              </a:pPr>
              <a:r>
                <a:rPr lang="en-US" sz="1800" spc="18" dirty="0">
                  <a:solidFill>
                    <a:srgbClr val="000000"/>
                  </a:solidFill>
                  <a:latin typeface="Glacial Indifference"/>
                </a:rPr>
                <a:t>Eligible entities are businesses with 500-10,000 employees who are domiciled in the U.S. with significant operations and a majority of employees based in the U.S. Other eligibility criteria include:</a:t>
              </a:r>
            </a:p>
            <a:p>
              <a:pPr marL="297180" lvl="1" indent="-148590">
                <a:lnSpc>
                  <a:spcPts val="2520"/>
                </a:lnSpc>
                <a:buFont typeface="Arial"/>
                <a:buChar char="•"/>
              </a:pPr>
              <a:r>
                <a:rPr lang="en-US" sz="1800" spc="18" dirty="0">
                  <a:solidFill>
                    <a:srgbClr val="000000"/>
                  </a:solidFill>
                  <a:latin typeface="Glacial Indifference"/>
                </a:rPr>
                <a:t>The business must </a:t>
              </a:r>
              <a:r>
                <a:rPr lang="en-US" sz="1800" u="sng" spc="18" dirty="0">
                  <a:solidFill>
                    <a:srgbClr val="000000"/>
                  </a:solidFill>
                  <a:latin typeface="Glacial Indifference"/>
                </a:rPr>
                <a:t>not</a:t>
              </a:r>
              <a:r>
                <a:rPr lang="en-US" sz="1800" spc="18" dirty="0">
                  <a:solidFill>
                    <a:srgbClr val="000000"/>
                  </a:solidFill>
                  <a:latin typeface="Glacial Indifference"/>
                </a:rPr>
                <a:t> be a debtor in bankruptcy; </a:t>
              </a:r>
              <a:r>
                <a:rPr lang="en-US" sz="1800" u="sng" spc="18" dirty="0">
                  <a:solidFill>
                    <a:srgbClr val="000000"/>
                  </a:solidFill>
                  <a:latin typeface="Glacial Indifference"/>
                </a:rPr>
                <a:t>and</a:t>
              </a:r>
            </a:p>
            <a:p>
              <a:pPr marL="297180" lvl="1" indent="-148590">
                <a:lnSpc>
                  <a:spcPts val="2520"/>
                </a:lnSpc>
                <a:buFont typeface="Arial"/>
                <a:buChar char="•"/>
              </a:pPr>
              <a:r>
                <a:rPr lang="en-US" sz="1800" spc="18" dirty="0">
                  <a:solidFill>
                    <a:srgbClr val="000000"/>
                  </a:solidFill>
                  <a:latin typeface="Glacial Indifference"/>
                </a:rPr>
                <a:t>The uncertainty of the economic conditions must make the loan necessary to support ongoing operations.</a:t>
              </a:r>
            </a:p>
          </p:txBody>
        </p:sp>
      </p:grpSp>
      <p:pic>
        <p:nvPicPr>
          <p:cNvPr id="10" name="Picture 10"/>
          <p:cNvPicPr>
            <a:picLocks noChangeAspect="1"/>
          </p:cNvPicPr>
          <p:nvPr/>
        </p:nvPicPr>
        <p:blipFill>
          <a:blip r:embed="rId2"/>
          <a:srcRect/>
          <a:stretch>
            <a:fillRect/>
          </a:stretch>
        </p:blipFill>
        <p:spPr>
          <a:xfrm rot="-10800000">
            <a:off x="9261951" y="2457053"/>
            <a:ext cx="873115" cy="873115"/>
          </a:xfrm>
          <a:prstGeom prst="rect">
            <a:avLst/>
          </a:prstGeom>
        </p:spPr>
      </p:pic>
      <p:grpSp>
        <p:nvGrpSpPr>
          <p:cNvPr id="11" name="Group 11"/>
          <p:cNvGrpSpPr/>
          <p:nvPr/>
        </p:nvGrpSpPr>
        <p:grpSpPr>
          <a:xfrm>
            <a:off x="9698509" y="2679354"/>
            <a:ext cx="3668054" cy="6479501"/>
            <a:chOff x="0" y="-57150"/>
            <a:chExt cx="4890739" cy="8639336"/>
          </a:xfrm>
        </p:grpSpPr>
        <p:sp>
          <p:nvSpPr>
            <p:cNvPr id="12" name="TextBox 12"/>
            <p:cNvSpPr txBox="1"/>
            <p:nvPr/>
          </p:nvSpPr>
          <p:spPr>
            <a:xfrm>
              <a:off x="0" y="-57150"/>
              <a:ext cx="4890739" cy="2319375"/>
            </a:xfrm>
            <a:prstGeom prst="rect">
              <a:avLst/>
            </a:prstGeom>
          </p:spPr>
          <p:txBody>
            <a:bodyPr lIns="0" tIns="0" rIns="0" bIns="0" rtlCol="0" anchor="t">
              <a:spAutoFit/>
            </a:bodyPr>
            <a:lstStyle/>
            <a:p>
              <a:pPr>
                <a:lnSpc>
                  <a:spcPts val="2800"/>
                </a:lnSpc>
              </a:pPr>
              <a:r>
                <a:rPr lang="en-US" sz="2000" spc="60" dirty="0">
                  <a:solidFill>
                    <a:srgbClr val="000000"/>
                  </a:solidFill>
                  <a:latin typeface="Glacial Indifference Bold"/>
                </a:rPr>
                <a:t>DIRECT LOAN PROGRAM FOR AIR CARRIERS, CARGO AIR CARRIES, AND BUSINESSES CRITICAL TO MAINTAINING NATIONAL SECURITY</a:t>
              </a:r>
            </a:p>
          </p:txBody>
        </p:sp>
        <p:sp>
          <p:nvSpPr>
            <p:cNvPr id="13" name="TextBox 13"/>
            <p:cNvSpPr txBox="1"/>
            <p:nvPr/>
          </p:nvSpPr>
          <p:spPr>
            <a:xfrm>
              <a:off x="0" y="2627564"/>
              <a:ext cx="4890739" cy="5954622"/>
            </a:xfrm>
            <a:prstGeom prst="rect">
              <a:avLst/>
            </a:prstGeom>
          </p:spPr>
          <p:txBody>
            <a:bodyPr lIns="0" tIns="0" rIns="0" bIns="0" rtlCol="0" anchor="t">
              <a:spAutoFit/>
            </a:bodyPr>
            <a:lstStyle/>
            <a:p>
              <a:pPr>
                <a:lnSpc>
                  <a:spcPts val="2520"/>
                </a:lnSpc>
              </a:pPr>
              <a:r>
                <a:rPr lang="en-US" sz="1800" spc="18" dirty="0">
                  <a:solidFill>
                    <a:srgbClr val="000000"/>
                  </a:solidFill>
                  <a:latin typeface="Glacial Indifference"/>
                </a:rPr>
                <a:t>Eligible entities are businesses created or organized in the U.S. with significant operations and a majority of employees based in the U.S. Other eligibility criteria include:</a:t>
              </a:r>
            </a:p>
            <a:p>
              <a:pPr marL="297180" lvl="1" indent="-148590">
                <a:lnSpc>
                  <a:spcPts val="2520"/>
                </a:lnSpc>
                <a:buFont typeface="Arial"/>
                <a:buChar char="•"/>
              </a:pPr>
              <a:r>
                <a:rPr lang="en-US" sz="1800" spc="18" dirty="0">
                  <a:solidFill>
                    <a:srgbClr val="000000"/>
                  </a:solidFill>
                  <a:latin typeface="Glacial Indifference"/>
                </a:rPr>
                <a:t>Credit must not be reasonably available; </a:t>
              </a:r>
            </a:p>
            <a:p>
              <a:pPr marL="297180" lvl="1" indent="-148590">
                <a:lnSpc>
                  <a:spcPts val="2520"/>
                </a:lnSpc>
                <a:buFont typeface="Arial"/>
                <a:buChar char="•"/>
              </a:pPr>
              <a:r>
                <a:rPr lang="en-US" sz="1800" spc="18" dirty="0">
                  <a:solidFill>
                    <a:srgbClr val="000000"/>
                  </a:solidFill>
                  <a:latin typeface="Glacial Indifference"/>
                </a:rPr>
                <a:t>The business must have incurred/be expected to incur covered losses such that continued operations of the business are jeopardized; </a:t>
              </a:r>
              <a:r>
                <a:rPr lang="en-US" sz="1800" u="sng" spc="18" dirty="0">
                  <a:solidFill>
                    <a:srgbClr val="000000"/>
                  </a:solidFill>
                  <a:latin typeface="Glacial Indifference"/>
                </a:rPr>
                <a:t>and</a:t>
              </a:r>
            </a:p>
            <a:p>
              <a:pPr marL="297180" lvl="1" indent="-148590">
                <a:lnSpc>
                  <a:spcPts val="2520"/>
                </a:lnSpc>
                <a:buFont typeface="Arial"/>
                <a:buChar char="•"/>
              </a:pPr>
              <a:r>
                <a:rPr lang="en-US" sz="1800" spc="18" dirty="0">
                  <a:solidFill>
                    <a:srgbClr val="000000"/>
                  </a:solidFill>
                  <a:latin typeface="Glacial Indifference"/>
                </a:rPr>
                <a:t>The intended obligation is prudently incurred. </a:t>
              </a:r>
            </a:p>
          </p:txBody>
        </p:sp>
      </p:grpSp>
      <p:sp>
        <p:nvSpPr>
          <p:cNvPr id="14" name="TextBox 14"/>
          <p:cNvSpPr txBox="1"/>
          <p:nvPr/>
        </p:nvSpPr>
        <p:spPr>
          <a:xfrm>
            <a:off x="2684017" y="575767"/>
            <a:ext cx="12919967" cy="946150"/>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OTHER FUNDING OPTIONS TO CONSIDER</a:t>
            </a:r>
          </a:p>
        </p:txBody>
      </p:sp>
      <p:pic>
        <p:nvPicPr>
          <p:cNvPr id="15" name="Picture 15"/>
          <p:cNvPicPr>
            <a:picLocks noChangeAspect="1"/>
          </p:cNvPicPr>
          <p:nvPr/>
        </p:nvPicPr>
        <p:blipFill>
          <a:blip r:embed="rId3"/>
          <a:srcRect/>
          <a:stretch>
            <a:fillRect/>
          </a:stretch>
        </p:blipFill>
        <p:spPr>
          <a:xfrm rot="9049868">
            <a:off x="-1297626" y="6451518"/>
            <a:ext cx="4216151" cy="4369068"/>
          </a:xfrm>
          <a:prstGeom prst="rect">
            <a:avLst/>
          </a:prstGeom>
        </p:spPr>
      </p:pic>
      <p:grpSp>
        <p:nvGrpSpPr>
          <p:cNvPr id="16" name="Group 16"/>
          <p:cNvGrpSpPr/>
          <p:nvPr/>
        </p:nvGrpSpPr>
        <p:grpSpPr>
          <a:xfrm>
            <a:off x="1175016" y="8154252"/>
            <a:ext cx="2649994" cy="2649994"/>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E2E2"/>
            </a:solidFill>
          </p:spPr>
        </p:sp>
      </p:grpSp>
      <p:pic>
        <p:nvPicPr>
          <p:cNvPr id="18" name="Picture 17">
            <a:extLst>
              <a:ext uri="{FF2B5EF4-FFF2-40B4-BE49-F238E27FC236}">
                <a16:creationId xmlns:a16="http://schemas.microsoft.com/office/drawing/2014/main" id="{0D8A15AA-DD86-4B16-BE26-72A9F074EB0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215836" y="9531497"/>
            <a:ext cx="1752600" cy="584835"/>
          </a:xfrm>
          <a:prstGeom prst="rect">
            <a:avLst/>
          </a:prstGeom>
        </p:spPr>
      </p:pic>
      <p:pic>
        <p:nvPicPr>
          <p:cNvPr id="19" name="Picture 6">
            <a:extLst>
              <a:ext uri="{FF2B5EF4-FFF2-40B4-BE49-F238E27FC236}">
                <a16:creationId xmlns:a16="http://schemas.microsoft.com/office/drawing/2014/main" id="{68484A18-1B08-4BD6-B73D-196F1D27D50E}"/>
              </a:ext>
            </a:extLst>
          </p:cNvPr>
          <p:cNvPicPr>
            <a:picLocks noChangeAspect="1"/>
          </p:cNvPicPr>
          <p:nvPr/>
        </p:nvPicPr>
        <p:blipFill>
          <a:blip r:embed="rId2"/>
          <a:srcRect/>
          <a:stretch>
            <a:fillRect/>
          </a:stretch>
        </p:blipFill>
        <p:spPr>
          <a:xfrm rot="-10800000">
            <a:off x="13559238" y="2468304"/>
            <a:ext cx="873115" cy="873115"/>
          </a:xfrm>
          <a:prstGeom prst="rect">
            <a:avLst/>
          </a:prstGeom>
        </p:spPr>
      </p:pic>
      <p:grpSp>
        <p:nvGrpSpPr>
          <p:cNvPr id="20" name="Group 7">
            <a:extLst>
              <a:ext uri="{FF2B5EF4-FFF2-40B4-BE49-F238E27FC236}">
                <a16:creationId xmlns:a16="http://schemas.microsoft.com/office/drawing/2014/main" id="{8294BBA4-BE67-4F27-8DC3-D5992B3E2881}"/>
              </a:ext>
            </a:extLst>
          </p:cNvPr>
          <p:cNvGrpSpPr/>
          <p:nvPr/>
        </p:nvGrpSpPr>
        <p:grpSpPr>
          <a:xfrm>
            <a:off x="13995796" y="2690605"/>
            <a:ext cx="3668054" cy="2225013"/>
            <a:chOff x="0" y="-57149"/>
            <a:chExt cx="4890739" cy="2966685"/>
          </a:xfrm>
        </p:grpSpPr>
        <p:sp>
          <p:nvSpPr>
            <p:cNvPr id="21" name="TextBox 8">
              <a:extLst>
                <a:ext uri="{FF2B5EF4-FFF2-40B4-BE49-F238E27FC236}">
                  <a16:creationId xmlns:a16="http://schemas.microsoft.com/office/drawing/2014/main" id="{C9F3EAA1-E7FF-49A8-A9EF-C37AF8919C02}"/>
                </a:ext>
              </a:extLst>
            </p:cNvPr>
            <p:cNvSpPr txBox="1"/>
            <p:nvPr/>
          </p:nvSpPr>
          <p:spPr>
            <a:xfrm>
              <a:off x="0" y="-57149"/>
              <a:ext cx="4890739" cy="923329"/>
            </a:xfrm>
            <a:prstGeom prst="rect">
              <a:avLst/>
            </a:prstGeom>
          </p:spPr>
          <p:txBody>
            <a:bodyPr lIns="0" tIns="0" rIns="0" bIns="0" rtlCol="0" anchor="t">
              <a:spAutoFit/>
            </a:bodyPr>
            <a:lstStyle/>
            <a:p>
              <a:pPr>
                <a:lnSpc>
                  <a:spcPts val="2800"/>
                </a:lnSpc>
              </a:pPr>
              <a:r>
                <a:rPr lang="en-US" sz="2000" spc="60" dirty="0">
                  <a:solidFill>
                    <a:srgbClr val="000000"/>
                  </a:solidFill>
                  <a:latin typeface="Glacial Indifference Bold"/>
                </a:rPr>
                <a:t>MAIN STREET BUSINESS LENDING PROGRAM</a:t>
              </a:r>
            </a:p>
          </p:txBody>
        </p:sp>
        <p:sp>
          <p:nvSpPr>
            <p:cNvPr id="22" name="TextBox 9">
              <a:extLst>
                <a:ext uri="{FF2B5EF4-FFF2-40B4-BE49-F238E27FC236}">
                  <a16:creationId xmlns:a16="http://schemas.microsoft.com/office/drawing/2014/main" id="{EA8E4D24-088B-4837-9C55-DBCB35B8DD98}"/>
                </a:ext>
              </a:extLst>
            </p:cNvPr>
            <p:cNvSpPr txBox="1"/>
            <p:nvPr/>
          </p:nvSpPr>
          <p:spPr>
            <a:xfrm>
              <a:off x="0" y="1229589"/>
              <a:ext cx="4890739" cy="1679947"/>
            </a:xfrm>
            <a:prstGeom prst="rect">
              <a:avLst/>
            </a:prstGeom>
          </p:spPr>
          <p:txBody>
            <a:bodyPr lIns="0" tIns="0" rIns="0" bIns="0" rtlCol="0" anchor="t">
              <a:spAutoFit/>
            </a:bodyPr>
            <a:lstStyle/>
            <a:p>
              <a:pPr>
                <a:lnSpc>
                  <a:spcPts val="2520"/>
                </a:lnSpc>
              </a:pPr>
              <a:r>
                <a:rPr lang="en-US" sz="1800" spc="18" dirty="0">
                  <a:solidFill>
                    <a:srgbClr val="000000"/>
                  </a:solidFill>
                  <a:latin typeface="Glacial Indifference"/>
                </a:rPr>
                <a:t>Eligible entities </a:t>
              </a:r>
              <a:r>
                <a:rPr lang="en-US" spc="18" dirty="0">
                  <a:solidFill>
                    <a:srgbClr val="000000"/>
                  </a:solidFill>
                  <a:latin typeface="Glacial Indifference"/>
                </a:rPr>
                <a:t>would be</a:t>
              </a:r>
              <a:r>
                <a:rPr lang="en-US" sz="1800" spc="18" dirty="0">
                  <a:solidFill>
                    <a:srgbClr val="000000"/>
                  </a:solidFill>
                  <a:latin typeface="Glacial Indifference"/>
                </a:rPr>
                <a:t> small- </a:t>
              </a:r>
              <a:r>
                <a:rPr lang="en-US" sz="1800" u="sng" spc="18" dirty="0">
                  <a:solidFill>
                    <a:srgbClr val="000000"/>
                  </a:solidFill>
                  <a:latin typeface="Glacial Indifference"/>
                </a:rPr>
                <a:t>and mid-sized borrowers</a:t>
              </a:r>
              <a:r>
                <a:rPr lang="en-US" sz="1800" spc="18" dirty="0">
                  <a:solidFill>
                    <a:srgbClr val="000000"/>
                  </a:solidFill>
                  <a:latin typeface="Glacial Indifference"/>
                </a:rPr>
                <a:t>, though the Federal Reserve has not provided details on </a:t>
              </a:r>
              <a:r>
                <a:rPr lang="en-US" sz="1800" spc="18">
                  <a:solidFill>
                    <a:srgbClr val="000000"/>
                  </a:solidFill>
                  <a:latin typeface="Glacial Indifference"/>
                </a:rPr>
                <a:t>the </a:t>
              </a:r>
              <a:r>
                <a:rPr lang="en-US" spc="18">
                  <a:solidFill>
                    <a:srgbClr val="000000"/>
                  </a:solidFill>
                  <a:latin typeface="Glacial Indifference"/>
                </a:rPr>
                <a:t>P</a:t>
              </a:r>
              <a:r>
                <a:rPr lang="en-US" sz="1800" spc="18">
                  <a:solidFill>
                    <a:srgbClr val="000000"/>
                  </a:solidFill>
                  <a:latin typeface="Glacial Indifference"/>
                </a:rPr>
                <a:t>rogram’s </a:t>
              </a:r>
              <a:r>
                <a:rPr lang="en-US" sz="1800" spc="18" dirty="0">
                  <a:solidFill>
                    <a:srgbClr val="000000"/>
                  </a:solidFill>
                  <a:latin typeface="Glacial Indifference"/>
                </a:rPr>
                <a:t>operation.</a:t>
              </a:r>
            </a:p>
          </p:txBody>
        </p:sp>
      </p:grpSp>
      <p:sp>
        <p:nvSpPr>
          <p:cNvPr id="23" name="TextBox 8">
            <a:extLst>
              <a:ext uri="{FF2B5EF4-FFF2-40B4-BE49-F238E27FC236}">
                <a16:creationId xmlns:a16="http://schemas.microsoft.com/office/drawing/2014/main" id="{22784229-06A7-46DD-AA25-3D14FB23337D}"/>
              </a:ext>
            </a:extLst>
          </p:cNvPr>
          <p:cNvSpPr txBox="1"/>
          <p:nvPr/>
        </p:nvSpPr>
        <p:spPr>
          <a:xfrm>
            <a:off x="14042257" y="5143500"/>
            <a:ext cx="3668054" cy="1769715"/>
          </a:xfrm>
          <a:prstGeom prst="rect">
            <a:avLst/>
          </a:prstGeom>
        </p:spPr>
        <p:txBody>
          <a:bodyPr lIns="0" tIns="0" rIns="0" bIns="0" rtlCol="0" anchor="t">
            <a:spAutoFit/>
          </a:bodyPr>
          <a:lstStyle/>
          <a:p>
            <a:pPr>
              <a:lnSpc>
                <a:spcPts val="2800"/>
              </a:lnSpc>
            </a:pPr>
            <a:r>
              <a:rPr lang="en-US" sz="2000" spc="60" dirty="0">
                <a:solidFill>
                  <a:srgbClr val="000000"/>
                </a:solidFill>
                <a:latin typeface="Glacial Indifference Bold"/>
              </a:rPr>
              <a:t>COMPLEMENTS THE PAYCHECK PROTECTION LOAN PROGRAM WITH AN ADDED IMPACT ON MID-SIZE BUSINESSES.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a:stretch>
            <a:fillRect/>
          </a:stretch>
        </p:blipFill>
        <p:spPr>
          <a:xfrm>
            <a:off x="14778750" y="3553502"/>
            <a:ext cx="5630153" cy="5834356"/>
          </a:xfrm>
          <a:prstGeom prst="rect">
            <a:avLst/>
          </a:prstGeom>
        </p:spPr>
      </p:pic>
      <p:pic>
        <p:nvPicPr>
          <p:cNvPr id="3" name="Picture 3"/>
          <p:cNvPicPr>
            <a:picLocks noChangeAspect="1"/>
          </p:cNvPicPr>
          <p:nvPr/>
        </p:nvPicPr>
        <p:blipFill>
          <a:blip r:embed="rId2">
            <a:alphaModFix amt="9999"/>
          </a:blip>
          <a:srcRect/>
          <a:stretch>
            <a:fillRect/>
          </a:stretch>
        </p:blipFill>
        <p:spPr>
          <a:xfrm rot="-9653010">
            <a:off x="-2653501" y="-3517467"/>
            <a:ext cx="8774102" cy="9092333"/>
          </a:xfrm>
          <a:prstGeom prst="rect">
            <a:avLst/>
          </a:prstGeom>
        </p:spPr>
      </p:pic>
      <p:grpSp>
        <p:nvGrpSpPr>
          <p:cNvPr id="4" name="Group 4"/>
          <p:cNvGrpSpPr/>
          <p:nvPr/>
        </p:nvGrpSpPr>
        <p:grpSpPr>
          <a:xfrm>
            <a:off x="3741223" y="6064813"/>
            <a:ext cx="5143900" cy="1742696"/>
            <a:chOff x="0" y="0"/>
            <a:chExt cx="6858533" cy="2323596"/>
          </a:xfrm>
        </p:grpSpPr>
        <p:sp>
          <p:nvSpPr>
            <p:cNvPr id="5" name="TextBox 5"/>
            <p:cNvSpPr txBox="1"/>
            <p:nvPr/>
          </p:nvSpPr>
          <p:spPr>
            <a:xfrm>
              <a:off x="0" y="0"/>
              <a:ext cx="6858533" cy="723305"/>
            </a:xfrm>
            <a:prstGeom prst="rect">
              <a:avLst/>
            </a:prstGeom>
          </p:spPr>
          <p:txBody>
            <a:bodyPr lIns="0" tIns="0" rIns="0" bIns="0" rtlCol="0" anchor="t">
              <a:spAutoFit/>
            </a:bodyPr>
            <a:lstStyle/>
            <a:p>
              <a:pPr algn="ctr">
                <a:lnSpc>
                  <a:spcPts val="4320"/>
                </a:lnSpc>
              </a:pPr>
              <a:r>
                <a:rPr lang="en-US" sz="3600" spc="359" dirty="0">
                  <a:solidFill>
                    <a:srgbClr val="000000"/>
                  </a:solidFill>
                  <a:latin typeface="Glacial Indifference Bold"/>
                </a:rPr>
                <a:t>SCOTT SINDER</a:t>
              </a:r>
            </a:p>
          </p:txBody>
        </p:sp>
        <p:sp>
          <p:nvSpPr>
            <p:cNvPr id="6" name="TextBox 6"/>
            <p:cNvSpPr txBox="1"/>
            <p:nvPr/>
          </p:nvSpPr>
          <p:spPr>
            <a:xfrm>
              <a:off x="0" y="891580"/>
              <a:ext cx="6858533" cy="1432016"/>
            </a:xfrm>
            <a:prstGeom prst="rect">
              <a:avLst/>
            </a:prstGeom>
          </p:spPr>
          <p:txBody>
            <a:bodyPr lIns="0" tIns="0" rIns="0" bIns="0" rtlCol="0" anchor="t">
              <a:spAutoFit/>
            </a:bodyPr>
            <a:lstStyle/>
            <a:p>
              <a:pPr algn="ctr">
                <a:lnSpc>
                  <a:spcPts val="4499"/>
                </a:lnSpc>
              </a:pPr>
              <a:r>
                <a:rPr lang="en-US" sz="2000" dirty="0">
                  <a:solidFill>
                    <a:srgbClr val="000000"/>
                  </a:solidFill>
                  <a:latin typeface="Glacial Indifference" panose="020B0604020202020204" charset="0"/>
                </a:rPr>
                <a:t>202-429-6289</a:t>
              </a:r>
            </a:p>
            <a:p>
              <a:pPr algn="ctr">
                <a:lnSpc>
                  <a:spcPts val="4500"/>
                </a:lnSpc>
              </a:pPr>
              <a:r>
                <a:rPr lang="en-US" sz="2000" dirty="0">
                  <a:solidFill>
                    <a:srgbClr val="000000"/>
                  </a:solidFill>
                  <a:latin typeface="Glacial Indifference" panose="020B0604020202020204" charset="0"/>
                </a:rPr>
                <a:t>ssinder@steptoe.com</a:t>
              </a:r>
            </a:p>
          </p:txBody>
        </p:sp>
      </p:grpSp>
      <p:grpSp>
        <p:nvGrpSpPr>
          <p:cNvPr id="7" name="Group 7"/>
          <p:cNvGrpSpPr/>
          <p:nvPr/>
        </p:nvGrpSpPr>
        <p:grpSpPr>
          <a:xfrm>
            <a:off x="10067350" y="6064813"/>
            <a:ext cx="5143900" cy="1774757"/>
            <a:chOff x="0" y="0"/>
            <a:chExt cx="6858533" cy="2366343"/>
          </a:xfrm>
        </p:grpSpPr>
        <p:sp>
          <p:nvSpPr>
            <p:cNvPr id="8" name="TextBox 8"/>
            <p:cNvSpPr txBox="1"/>
            <p:nvPr/>
          </p:nvSpPr>
          <p:spPr>
            <a:xfrm>
              <a:off x="0" y="0"/>
              <a:ext cx="6858533" cy="723305"/>
            </a:xfrm>
            <a:prstGeom prst="rect">
              <a:avLst/>
            </a:prstGeom>
          </p:spPr>
          <p:txBody>
            <a:bodyPr lIns="0" tIns="0" rIns="0" bIns="0" rtlCol="0" anchor="t">
              <a:spAutoFit/>
            </a:bodyPr>
            <a:lstStyle/>
            <a:p>
              <a:pPr algn="ctr">
                <a:lnSpc>
                  <a:spcPts val="4320"/>
                </a:lnSpc>
              </a:pPr>
              <a:r>
                <a:rPr lang="en-US" sz="3600" spc="359" dirty="0">
                  <a:solidFill>
                    <a:srgbClr val="000000"/>
                  </a:solidFill>
                  <a:latin typeface="Glacial Indifference Bold"/>
                </a:rPr>
                <a:t>KATE JENSEN</a:t>
              </a:r>
            </a:p>
          </p:txBody>
        </p:sp>
        <p:sp>
          <p:nvSpPr>
            <p:cNvPr id="9" name="TextBox 9"/>
            <p:cNvSpPr txBox="1"/>
            <p:nvPr/>
          </p:nvSpPr>
          <p:spPr>
            <a:xfrm>
              <a:off x="0" y="891580"/>
              <a:ext cx="6858533" cy="1474763"/>
            </a:xfrm>
            <a:prstGeom prst="rect">
              <a:avLst/>
            </a:prstGeom>
          </p:spPr>
          <p:txBody>
            <a:bodyPr lIns="0" tIns="0" rIns="0" bIns="0" rtlCol="0" anchor="t">
              <a:spAutoFit/>
            </a:bodyPr>
            <a:lstStyle/>
            <a:p>
              <a:pPr algn="ctr">
                <a:lnSpc>
                  <a:spcPts val="4499"/>
                </a:lnSpc>
              </a:pPr>
              <a:r>
                <a:rPr lang="en-US" sz="2000" dirty="0">
                  <a:solidFill>
                    <a:srgbClr val="000000"/>
                  </a:solidFill>
                  <a:latin typeface="Glacial Indifference" panose="020B0604020202020204" charset="0"/>
                </a:rPr>
                <a:t>202-429-6259</a:t>
              </a:r>
            </a:p>
            <a:p>
              <a:pPr algn="ctr">
                <a:lnSpc>
                  <a:spcPts val="4500"/>
                </a:lnSpc>
              </a:pPr>
              <a:r>
                <a:rPr lang="en-US" sz="2000" dirty="0">
                  <a:solidFill>
                    <a:srgbClr val="000000"/>
                  </a:solidFill>
                  <a:latin typeface="Glacial Indifference" panose="020B0604020202020204" charset="0"/>
                </a:rPr>
                <a:t>kjensen@steptoe.com</a:t>
              </a:r>
            </a:p>
          </p:txBody>
        </p:sp>
      </p:grpSp>
      <p:grpSp>
        <p:nvGrpSpPr>
          <p:cNvPr id="10" name="Group 10"/>
          <p:cNvGrpSpPr/>
          <p:nvPr/>
        </p:nvGrpSpPr>
        <p:grpSpPr>
          <a:xfrm>
            <a:off x="17308075" y="8039100"/>
            <a:ext cx="571500" cy="5715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1515"/>
            </a:solidFill>
          </p:spPr>
        </p:sp>
      </p:grpSp>
      <p:pic>
        <p:nvPicPr>
          <p:cNvPr id="14" name="Picture 14"/>
          <p:cNvPicPr>
            <a:picLocks noChangeAspect="1"/>
          </p:cNvPicPr>
          <p:nvPr/>
        </p:nvPicPr>
        <p:blipFill>
          <a:blip r:embed="rId2"/>
          <a:srcRect/>
          <a:stretch>
            <a:fillRect/>
          </a:stretch>
        </p:blipFill>
        <p:spPr>
          <a:xfrm rot="250832">
            <a:off x="17658406" y="5552450"/>
            <a:ext cx="1772183" cy="1836459"/>
          </a:xfrm>
          <a:prstGeom prst="rect">
            <a:avLst/>
          </a:prstGeom>
        </p:spPr>
      </p:pic>
      <p:sp>
        <p:nvSpPr>
          <p:cNvPr id="15" name="TextBox 15"/>
          <p:cNvSpPr txBox="1"/>
          <p:nvPr/>
        </p:nvSpPr>
        <p:spPr>
          <a:xfrm>
            <a:off x="7004441" y="575767"/>
            <a:ext cx="4279118" cy="946150"/>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QUESTIONS?</a:t>
            </a:r>
          </a:p>
        </p:txBody>
      </p:sp>
      <p:pic>
        <p:nvPicPr>
          <p:cNvPr id="16" name="Picture 2">
            <a:extLst>
              <a:ext uri="{FF2B5EF4-FFF2-40B4-BE49-F238E27FC236}">
                <a16:creationId xmlns:a16="http://schemas.microsoft.com/office/drawing/2014/main" id="{46E37AD1-EA98-4421-AE51-A2B8DE96C5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573" y="3142952"/>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FF54E9DE-60D7-4F27-85D0-FD3936AD08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7700" y="3142412"/>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4D93B27-F426-4732-9687-6A3B1E81EA6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6306800" y="9484069"/>
            <a:ext cx="1752600" cy="5848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a:stretch>
            <a:fillRect/>
          </a:stretch>
        </p:blipFill>
        <p:spPr>
          <a:xfrm rot="-7751019">
            <a:off x="14453298" y="-771880"/>
            <a:ext cx="5900057" cy="6114049"/>
          </a:xfrm>
          <a:prstGeom prst="rect">
            <a:avLst/>
          </a:prstGeom>
        </p:spPr>
      </p:pic>
      <p:pic>
        <p:nvPicPr>
          <p:cNvPr id="3" name="Picture 3"/>
          <p:cNvPicPr>
            <a:picLocks noChangeAspect="1"/>
          </p:cNvPicPr>
          <p:nvPr/>
        </p:nvPicPr>
        <p:blipFill>
          <a:blip r:embed="rId3"/>
          <a:srcRect/>
          <a:stretch>
            <a:fillRect/>
          </a:stretch>
        </p:blipFill>
        <p:spPr>
          <a:xfrm rot="824410">
            <a:off x="16846964" y="-524858"/>
            <a:ext cx="2753452" cy="2853318"/>
          </a:xfrm>
          <a:prstGeom prst="rect">
            <a:avLst/>
          </a:prstGeom>
        </p:spPr>
      </p:pic>
      <p:pic>
        <p:nvPicPr>
          <p:cNvPr id="4" name="Picture 4"/>
          <p:cNvPicPr>
            <a:picLocks noChangeAspect="1"/>
          </p:cNvPicPr>
          <p:nvPr/>
        </p:nvPicPr>
        <p:blipFill>
          <a:blip r:embed="rId3"/>
          <a:srcRect/>
          <a:stretch>
            <a:fillRect/>
          </a:stretch>
        </p:blipFill>
        <p:spPr>
          <a:xfrm rot="-9741028">
            <a:off x="-910198" y="4980232"/>
            <a:ext cx="2531207" cy="2623012"/>
          </a:xfrm>
          <a:prstGeom prst="rect">
            <a:avLst/>
          </a:prstGeom>
        </p:spPr>
      </p:pic>
      <p:grpSp>
        <p:nvGrpSpPr>
          <p:cNvPr id="5" name="Group 5"/>
          <p:cNvGrpSpPr/>
          <p:nvPr/>
        </p:nvGrpSpPr>
        <p:grpSpPr>
          <a:xfrm>
            <a:off x="-216094" y="4042990"/>
            <a:ext cx="1608937" cy="160893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46B6B"/>
            </a:solidFill>
          </p:spPr>
        </p:sp>
      </p:grpSp>
      <p:grpSp>
        <p:nvGrpSpPr>
          <p:cNvPr id="7" name="Group 7"/>
          <p:cNvGrpSpPr/>
          <p:nvPr/>
        </p:nvGrpSpPr>
        <p:grpSpPr>
          <a:xfrm>
            <a:off x="1922633" y="4387050"/>
            <a:ext cx="5715400" cy="1286767"/>
            <a:chOff x="-138118" y="-833419"/>
            <a:chExt cx="7620533" cy="1715690"/>
          </a:xfrm>
        </p:grpSpPr>
        <p:sp>
          <p:nvSpPr>
            <p:cNvPr id="8" name="TextBox 8"/>
            <p:cNvSpPr txBox="1"/>
            <p:nvPr/>
          </p:nvSpPr>
          <p:spPr>
            <a:xfrm>
              <a:off x="-138118" y="-833419"/>
              <a:ext cx="7620533" cy="615554"/>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$10 MILLION LOAN CAP</a:t>
              </a:r>
            </a:p>
          </p:txBody>
        </p:sp>
        <p:sp>
          <p:nvSpPr>
            <p:cNvPr id="9" name="TextBox 9"/>
            <p:cNvSpPr txBox="1"/>
            <p:nvPr/>
          </p:nvSpPr>
          <p:spPr>
            <a:xfrm>
              <a:off x="-138118" y="-56735"/>
              <a:ext cx="7620533" cy="939006"/>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Loan amounts of up to $10 million per eligible entity.  </a:t>
              </a:r>
            </a:p>
          </p:txBody>
        </p:sp>
      </p:grpSp>
      <p:grpSp>
        <p:nvGrpSpPr>
          <p:cNvPr id="10" name="Group 10"/>
          <p:cNvGrpSpPr/>
          <p:nvPr/>
        </p:nvGrpSpPr>
        <p:grpSpPr>
          <a:xfrm>
            <a:off x="9949880" y="2278001"/>
            <a:ext cx="5715400" cy="1704615"/>
            <a:chOff x="-116356" y="-9525"/>
            <a:chExt cx="7620533" cy="2272820"/>
          </a:xfrm>
        </p:grpSpPr>
        <p:sp>
          <p:nvSpPr>
            <p:cNvPr id="11" name="TextBox 11"/>
            <p:cNvSpPr txBox="1"/>
            <p:nvPr/>
          </p:nvSpPr>
          <p:spPr>
            <a:xfrm>
              <a:off x="-116356" y="-9525"/>
              <a:ext cx="7620533" cy="598884"/>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DEFERMENT RELIEF</a:t>
              </a:r>
            </a:p>
          </p:txBody>
        </p:sp>
        <p:sp>
          <p:nvSpPr>
            <p:cNvPr id="12" name="TextBox 12"/>
            <p:cNvSpPr txBox="1"/>
            <p:nvPr/>
          </p:nvSpPr>
          <p:spPr>
            <a:xfrm>
              <a:off x="-116356" y="767159"/>
              <a:ext cx="7620533" cy="1496136"/>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Loan payments will be deferred for 6 months (with the ability to extent to 1 year under the law, though interest will accrue during the deferral period).</a:t>
              </a:r>
            </a:p>
          </p:txBody>
        </p:sp>
      </p:grpSp>
      <p:grpSp>
        <p:nvGrpSpPr>
          <p:cNvPr id="13" name="Group 13"/>
          <p:cNvGrpSpPr/>
          <p:nvPr/>
        </p:nvGrpSpPr>
        <p:grpSpPr>
          <a:xfrm>
            <a:off x="9949880" y="7043834"/>
            <a:ext cx="5715400" cy="2089336"/>
            <a:chOff x="0" y="-502150"/>
            <a:chExt cx="7620533" cy="2785781"/>
          </a:xfrm>
        </p:grpSpPr>
        <p:sp>
          <p:nvSpPr>
            <p:cNvPr id="14" name="TextBox 14"/>
            <p:cNvSpPr txBox="1"/>
            <p:nvPr/>
          </p:nvSpPr>
          <p:spPr>
            <a:xfrm>
              <a:off x="0" y="-502150"/>
              <a:ext cx="7620533" cy="598884"/>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NO RECOURSE</a:t>
              </a:r>
            </a:p>
          </p:txBody>
        </p:sp>
        <p:sp>
          <p:nvSpPr>
            <p:cNvPr id="15" name="TextBox 15"/>
            <p:cNvSpPr txBox="1"/>
            <p:nvPr/>
          </p:nvSpPr>
          <p:spPr>
            <a:xfrm>
              <a:off x="0" y="274534"/>
              <a:ext cx="7620533" cy="2009097"/>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SBA has no recourse against individuals, shareholders, members, or partners or loan recipients for non-payment, </a:t>
              </a:r>
              <a:r>
                <a:rPr lang="en-US" sz="2000" u="sng" dirty="0">
                  <a:solidFill>
                    <a:srgbClr val="000000"/>
                  </a:solidFill>
                  <a:latin typeface="Glacial Indifference"/>
                </a:rPr>
                <a:t>unless</a:t>
              </a:r>
              <a:r>
                <a:rPr lang="en-US" sz="2000" dirty="0">
                  <a:solidFill>
                    <a:srgbClr val="000000"/>
                  </a:solidFill>
                  <a:latin typeface="Glacial Indifference"/>
                </a:rPr>
                <a:t> loan dollars are used for impermissible purposes.</a:t>
              </a:r>
            </a:p>
          </p:txBody>
        </p:sp>
      </p:grpSp>
      <p:grpSp>
        <p:nvGrpSpPr>
          <p:cNvPr id="16" name="Group 16"/>
          <p:cNvGrpSpPr/>
          <p:nvPr/>
        </p:nvGrpSpPr>
        <p:grpSpPr>
          <a:xfrm>
            <a:off x="1922633" y="7715397"/>
            <a:ext cx="5715400" cy="1319894"/>
            <a:chOff x="0" y="10135"/>
            <a:chExt cx="7620533" cy="1759859"/>
          </a:xfrm>
        </p:grpSpPr>
        <p:sp>
          <p:nvSpPr>
            <p:cNvPr id="17" name="TextBox 17"/>
            <p:cNvSpPr txBox="1"/>
            <p:nvPr/>
          </p:nvSpPr>
          <p:spPr>
            <a:xfrm>
              <a:off x="0" y="10135"/>
              <a:ext cx="7620533" cy="598884"/>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LOAN FORGIVENESS</a:t>
              </a:r>
            </a:p>
          </p:txBody>
        </p:sp>
        <p:sp>
          <p:nvSpPr>
            <p:cNvPr id="18" name="TextBox 18"/>
            <p:cNvSpPr txBox="1"/>
            <p:nvPr/>
          </p:nvSpPr>
          <p:spPr>
            <a:xfrm>
              <a:off x="0" y="786819"/>
              <a:ext cx="7620533" cy="983175"/>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Full loan forgiveness for employers that maintain or restore pre-crisis payroll.</a:t>
              </a:r>
            </a:p>
          </p:txBody>
        </p:sp>
      </p:grpSp>
      <p:sp>
        <p:nvSpPr>
          <p:cNvPr id="19" name="TextBox 19"/>
          <p:cNvSpPr txBox="1"/>
          <p:nvPr/>
        </p:nvSpPr>
        <p:spPr>
          <a:xfrm>
            <a:off x="1389254" y="628650"/>
            <a:ext cx="14917546" cy="916918"/>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BENEFITS OF PAYCHECK PROTECTION LOANS</a:t>
            </a:r>
          </a:p>
        </p:txBody>
      </p:sp>
      <p:grpSp>
        <p:nvGrpSpPr>
          <p:cNvPr id="20" name="Group 20"/>
          <p:cNvGrpSpPr/>
          <p:nvPr/>
        </p:nvGrpSpPr>
        <p:grpSpPr>
          <a:xfrm>
            <a:off x="1959076" y="2278001"/>
            <a:ext cx="5715400" cy="1704615"/>
            <a:chOff x="0" y="-9525"/>
            <a:chExt cx="7620533" cy="2272820"/>
          </a:xfrm>
        </p:grpSpPr>
        <p:sp>
          <p:nvSpPr>
            <p:cNvPr id="21" name="TextBox 21"/>
            <p:cNvSpPr txBox="1"/>
            <p:nvPr/>
          </p:nvSpPr>
          <p:spPr>
            <a:xfrm>
              <a:off x="0" y="-9525"/>
              <a:ext cx="7620533" cy="598884"/>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100% GUARANTEED</a:t>
              </a:r>
            </a:p>
          </p:txBody>
        </p:sp>
        <p:sp>
          <p:nvSpPr>
            <p:cNvPr id="22" name="TextBox 22"/>
            <p:cNvSpPr txBox="1"/>
            <p:nvPr/>
          </p:nvSpPr>
          <p:spPr>
            <a:xfrm>
              <a:off x="0" y="767159"/>
              <a:ext cx="7620533" cy="1496136"/>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The loans are 100% federally guaranteed. No collateral, personal guarantees, or SBA fees are required.</a:t>
              </a:r>
            </a:p>
          </p:txBody>
        </p:sp>
      </p:grpSp>
      <p:grpSp>
        <p:nvGrpSpPr>
          <p:cNvPr id="23" name="Group 23"/>
          <p:cNvGrpSpPr/>
          <p:nvPr/>
        </p:nvGrpSpPr>
        <p:grpSpPr>
          <a:xfrm>
            <a:off x="9949880" y="4879673"/>
            <a:ext cx="5715400" cy="1319894"/>
            <a:chOff x="0" y="-176587"/>
            <a:chExt cx="7620533" cy="1759856"/>
          </a:xfrm>
        </p:grpSpPr>
        <p:sp>
          <p:nvSpPr>
            <p:cNvPr id="24" name="TextBox 24"/>
            <p:cNvSpPr txBox="1"/>
            <p:nvPr/>
          </p:nvSpPr>
          <p:spPr>
            <a:xfrm>
              <a:off x="0" y="-176587"/>
              <a:ext cx="7620533" cy="615552"/>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0.5% INTEREST RATE</a:t>
              </a:r>
            </a:p>
          </p:txBody>
        </p:sp>
        <p:sp>
          <p:nvSpPr>
            <p:cNvPr id="25" name="TextBox 25"/>
            <p:cNvSpPr txBox="1"/>
            <p:nvPr/>
          </p:nvSpPr>
          <p:spPr>
            <a:xfrm>
              <a:off x="0" y="600096"/>
              <a:ext cx="7620533" cy="983173"/>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Per Treasury guidance, the interest rate will be fixed at 0.5%</a:t>
              </a:r>
            </a:p>
          </p:txBody>
        </p:sp>
      </p:grpSp>
      <p:pic>
        <p:nvPicPr>
          <p:cNvPr id="27" name="Picture 26">
            <a:extLst>
              <a:ext uri="{FF2B5EF4-FFF2-40B4-BE49-F238E27FC236}">
                <a16:creationId xmlns:a16="http://schemas.microsoft.com/office/drawing/2014/main" id="{9AC501D3-2ABA-4350-BD47-064223DB31E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306800" y="9620250"/>
            <a:ext cx="1752600" cy="584835"/>
          </a:xfrm>
          <a:prstGeom prst="rect">
            <a:avLst/>
          </a:prstGeom>
        </p:spPr>
      </p:pic>
      <p:sp>
        <p:nvSpPr>
          <p:cNvPr id="28" name="TextBox 8">
            <a:extLst>
              <a:ext uri="{FF2B5EF4-FFF2-40B4-BE49-F238E27FC236}">
                <a16:creationId xmlns:a16="http://schemas.microsoft.com/office/drawing/2014/main" id="{BA2FF633-8E56-46AC-90D3-FF6E3D34776D}"/>
              </a:ext>
            </a:extLst>
          </p:cNvPr>
          <p:cNvSpPr txBox="1"/>
          <p:nvPr/>
        </p:nvSpPr>
        <p:spPr>
          <a:xfrm>
            <a:off x="1959076" y="5948522"/>
            <a:ext cx="5715400" cy="461665"/>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2 YEAR DUE DATE</a:t>
            </a:r>
          </a:p>
        </p:txBody>
      </p:sp>
      <p:sp>
        <p:nvSpPr>
          <p:cNvPr id="29" name="TextBox 9">
            <a:extLst>
              <a:ext uri="{FF2B5EF4-FFF2-40B4-BE49-F238E27FC236}">
                <a16:creationId xmlns:a16="http://schemas.microsoft.com/office/drawing/2014/main" id="{F2926C0E-0A3B-4140-A1ED-4FC6D1802634}"/>
              </a:ext>
            </a:extLst>
          </p:cNvPr>
          <p:cNvSpPr txBox="1"/>
          <p:nvPr/>
        </p:nvSpPr>
        <p:spPr>
          <a:xfrm>
            <a:off x="1959076" y="6531035"/>
            <a:ext cx="5715400" cy="737381"/>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Loans are due, per Treasury guidance, in 2 years, but there is no penalty for prepayment.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5350" y="3067050"/>
            <a:ext cx="7482952" cy="5396205"/>
            <a:chOff x="0" y="0"/>
            <a:chExt cx="3956775" cy="2853362"/>
          </a:xfrm>
        </p:grpSpPr>
        <p:sp>
          <p:nvSpPr>
            <p:cNvPr id="3" name="Freeform 3"/>
            <p:cNvSpPr/>
            <p:nvPr/>
          </p:nvSpPr>
          <p:spPr>
            <a:xfrm>
              <a:off x="0" y="0"/>
              <a:ext cx="3956775" cy="2853362"/>
            </a:xfrm>
            <a:custGeom>
              <a:avLst/>
              <a:gdLst/>
              <a:ahLst/>
              <a:cxnLst/>
              <a:rect l="l" t="t" r="r" b="b"/>
              <a:pathLst>
                <a:path w="3956775" h="2853362">
                  <a:moveTo>
                    <a:pt x="0" y="0"/>
                  </a:moveTo>
                  <a:lnTo>
                    <a:pt x="0" y="2853362"/>
                  </a:lnTo>
                  <a:lnTo>
                    <a:pt x="3956775" y="2853362"/>
                  </a:lnTo>
                  <a:lnTo>
                    <a:pt x="3956775" y="0"/>
                  </a:lnTo>
                  <a:lnTo>
                    <a:pt x="0" y="0"/>
                  </a:lnTo>
                  <a:close/>
                  <a:moveTo>
                    <a:pt x="3895815" y="2792402"/>
                  </a:moveTo>
                  <a:lnTo>
                    <a:pt x="59690" y="2792402"/>
                  </a:lnTo>
                  <a:lnTo>
                    <a:pt x="59690" y="59690"/>
                  </a:lnTo>
                  <a:lnTo>
                    <a:pt x="3895815" y="59690"/>
                  </a:lnTo>
                  <a:lnTo>
                    <a:pt x="3895815" y="2792402"/>
                  </a:lnTo>
                  <a:close/>
                </a:path>
              </a:pathLst>
            </a:custGeom>
            <a:solidFill>
              <a:srgbClr val="9B1515"/>
            </a:solidFill>
          </p:spPr>
        </p:sp>
      </p:grpSp>
      <p:grpSp>
        <p:nvGrpSpPr>
          <p:cNvPr id="4" name="Group 4"/>
          <p:cNvGrpSpPr/>
          <p:nvPr/>
        </p:nvGrpSpPr>
        <p:grpSpPr>
          <a:xfrm>
            <a:off x="1190596" y="4772514"/>
            <a:ext cx="6892460" cy="2032168"/>
            <a:chOff x="0" y="0"/>
            <a:chExt cx="9189947" cy="2709557"/>
          </a:xfrm>
        </p:grpSpPr>
        <p:sp>
          <p:nvSpPr>
            <p:cNvPr id="5" name="TextBox 5"/>
            <p:cNvSpPr txBox="1"/>
            <p:nvPr/>
          </p:nvSpPr>
          <p:spPr>
            <a:xfrm>
              <a:off x="0" y="0"/>
              <a:ext cx="9189947" cy="723305"/>
            </a:xfrm>
            <a:prstGeom prst="rect">
              <a:avLst/>
            </a:prstGeom>
          </p:spPr>
          <p:txBody>
            <a:bodyPr lIns="0" tIns="0" rIns="0" bIns="0" rtlCol="0" anchor="t">
              <a:spAutoFit/>
            </a:bodyPr>
            <a:lstStyle/>
            <a:p>
              <a:pPr algn="ctr">
                <a:lnSpc>
                  <a:spcPts val="4320"/>
                </a:lnSpc>
              </a:pPr>
              <a:r>
                <a:rPr lang="en-US" sz="3600" spc="36" dirty="0">
                  <a:solidFill>
                    <a:srgbClr val="000000"/>
                  </a:solidFill>
                  <a:latin typeface="Glacial Indifference Bold"/>
                </a:rPr>
                <a:t>SMALL BUSINESS CONCERNS</a:t>
              </a:r>
            </a:p>
          </p:txBody>
        </p:sp>
        <p:sp>
          <p:nvSpPr>
            <p:cNvPr id="6" name="TextBox 6"/>
            <p:cNvSpPr txBox="1"/>
            <p:nvPr/>
          </p:nvSpPr>
          <p:spPr>
            <a:xfrm>
              <a:off x="0" y="764580"/>
              <a:ext cx="9189947" cy="1944977"/>
            </a:xfrm>
            <a:prstGeom prst="rect">
              <a:avLst/>
            </a:prstGeom>
          </p:spPr>
          <p:txBody>
            <a:bodyPr lIns="0" tIns="0" rIns="0" bIns="0" rtlCol="0" anchor="t">
              <a:spAutoFit/>
            </a:bodyPr>
            <a:lstStyle/>
            <a:p>
              <a:pPr algn="ctr">
                <a:lnSpc>
                  <a:spcPts val="3900"/>
                </a:lnSpc>
              </a:pPr>
              <a:r>
                <a:rPr lang="en-US" sz="2600" dirty="0">
                  <a:solidFill>
                    <a:srgbClr val="000000"/>
                  </a:solidFill>
                  <a:latin typeface="Glacial Indifference"/>
                </a:rPr>
                <a:t>“Small business concerns” as defined in existing SBA laws and rules (based on SBA industry size requirements tied to employees or revenue).</a:t>
              </a:r>
            </a:p>
          </p:txBody>
        </p:sp>
      </p:grpSp>
      <p:sp>
        <p:nvSpPr>
          <p:cNvPr id="7" name="TextBox 7"/>
          <p:cNvSpPr txBox="1"/>
          <p:nvPr/>
        </p:nvSpPr>
        <p:spPr>
          <a:xfrm>
            <a:off x="1236451" y="628650"/>
            <a:ext cx="15070177" cy="916918"/>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BENEFITS OF PAYCHECK PROTECTION LOANS</a:t>
            </a:r>
          </a:p>
        </p:txBody>
      </p:sp>
      <p:grpSp>
        <p:nvGrpSpPr>
          <p:cNvPr id="8" name="Group 8"/>
          <p:cNvGrpSpPr/>
          <p:nvPr/>
        </p:nvGrpSpPr>
        <p:grpSpPr>
          <a:xfrm>
            <a:off x="9950870" y="3067050"/>
            <a:ext cx="7482952" cy="5396205"/>
            <a:chOff x="0" y="0"/>
            <a:chExt cx="3956775" cy="2853362"/>
          </a:xfrm>
        </p:grpSpPr>
        <p:sp>
          <p:nvSpPr>
            <p:cNvPr id="9" name="Freeform 9"/>
            <p:cNvSpPr/>
            <p:nvPr/>
          </p:nvSpPr>
          <p:spPr>
            <a:xfrm>
              <a:off x="0" y="0"/>
              <a:ext cx="3956775" cy="2853362"/>
            </a:xfrm>
            <a:custGeom>
              <a:avLst/>
              <a:gdLst/>
              <a:ahLst/>
              <a:cxnLst/>
              <a:rect l="l" t="t" r="r" b="b"/>
              <a:pathLst>
                <a:path w="3956775" h="2853362">
                  <a:moveTo>
                    <a:pt x="0" y="0"/>
                  </a:moveTo>
                  <a:lnTo>
                    <a:pt x="0" y="2853362"/>
                  </a:lnTo>
                  <a:lnTo>
                    <a:pt x="3956775" y="2853362"/>
                  </a:lnTo>
                  <a:lnTo>
                    <a:pt x="3956775" y="0"/>
                  </a:lnTo>
                  <a:lnTo>
                    <a:pt x="0" y="0"/>
                  </a:lnTo>
                  <a:close/>
                  <a:moveTo>
                    <a:pt x="3895815" y="2792402"/>
                  </a:moveTo>
                  <a:lnTo>
                    <a:pt x="59690" y="2792402"/>
                  </a:lnTo>
                  <a:lnTo>
                    <a:pt x="59690" y="59690"/>
                  </a:lnTo>
                  <a:lnTo>
                    <a:pt x="3895815" y="59690"/>
                  </a:lnTo>
                  <a:lnTo>
                    <a:pt x="3895815" y="2792402"/>
                  </a:lnTo>
                  <a:close/>
                </a:path>
              </a:pathLst>
            </a:custGeom>
            <a:solidFill>
              <a:srgbClr val="9B1515"/>
            </a:solidFill>
          </p:spPr>
        </p:sp>
      </p:grpSp>
      <p:sp>
        <p:nvSpPr>
          <p:cNvPr id="10" name="TextBox 10"/>
          <p:cNvSpPr txBox="1"/>
          <p:nvPr/>
        </p:nvSpPr>
        <p:spPr>
          <a:xfrm>
            <a:off x="1752944" y="1790276"/>
            <a:ext cx="15298605" cy="1047750"/>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Glacial Indifference"/>
              </a:rPr>
              <a:t>Entities that were operating and paying workers on </a:t>
            </a:r>
            <a:r>
              <a:rPr lang="en-US" sz="3000" u="sng" dirty="0">
                <a:solidFill>
                  <a:srgbClr val="000000"/>
                </a:solidFill>
                <a:latin typeface="Glacial Indifference Bold"/>
              </a:rPr>
              <a:t>February 15, 2020</a:t>
            </a:r>
            <a:r>
              <a:rPr lang="en-US" sz="3000" dirty="0">
                <a:solidFill>
                  <a:srgbClr val="000000"/>
                </a:solidFill>
                <a:latin typeface="Glacial Indifference"/>
              </a:rPr>
              <a:t> are eligible, provided they are </a:t>
            </a:r>
            <a:r>
              <a:rPr lang="en-US" sz="3000" u="sng" dirty="0">
                <a:solidFill>
                  <a:srgbClr val="000000"/>
                </a:solidFill>
                <a:latin typeface="Glacial Indifference Bold"/>
              </a:rPr>
              <a:t>either</a:t>
            </a:r>
            <a:r>
              <a:rPr lang="en-US" sz="3000" dirty="0">
                <a:solidFill>
                  <a:srgbClr val="000000"/>
                </a:solidFill>
                <a:latin typeface="Glacial Indifference"/>
              </a:rPr>
              <a:t>—</a:t>
            </a:r>
          </a:p>
        </p:txBody>
      </p:sp>
      <p:grpSp>
        <p:nvGrpSpPr>
          <p:cNvPr id="11" name="Group 11"/>
          <p:cNvGrpSpPr/>
          <p:nvPr/>
        </p:nvGrpSpPr>
        <p:grpSpPr>
          <a:xfrm>
            <a:off x="10246116" y="3808107"/>
            <a:ext cx="6892460" cy="4032715"/>
            <a:chOff x="0" y="0"/>
            <a:chExt cx="9189947" cy="5376954"/>
          </a:xfrm>
        </p:grpSpPr>
        <p:sp>
          <p:nvSpPr>
            <p:cNvPr id="12" name="TextBox 12"/>
            <p:cNvSpPr txBox="1"/>
            <p:nvPr/>
          </p:nvSpPr>
          <p:spPr>
            <a:xfrm>
              <a:off x="0" y="0"/>
              <a:ext cx="9189947" cy="735244"/>
            </a:xfrm>
            <a:prstGeom prst="rect">
              <a:avLst/>
            </a:prstGeom>
          </p:spPr>
          <p:txBody>
            <a:bodyPr lIns="0" tIns="0" rIns="0" bIns="0" rtlCol="0" anchor="t">
              <a:spAutoFit/>
            </a:bodyPr>
            <a:lstStyle/>
            <a:p>
              <a:pPr algn="ctr">
                <a:lnSpc>
                  <a:spcPts val="4320"/>
                </a:lnSpc>
              </a:pPr>
              <a:r>
                <a:rPr lang="en-US" sz="3600" spc="36" dirty="0">
                  <a:solidFill>
                    <a:srgbClr val="000000"/>
                  </a:solidFill>
                  <a:latin typeface="Glacial Indifference Bold"/>
                </a:rPr>
                <a:t>OTHER ELIGIBLE RECIPIENTS</a:t>
              </a:r>
            </a:p>
          </p:txBody>
        </p:sp>
        <p:sp>
          <p:nvSpPr>
            <p:cNvPr id="13" name="TextBox 13"/>
            <p:cNvSpPr txBox="1"/>
            <p:nvPr/>
          </p:nvSpPr>
          <p:spPr>
            <a:xfrm>
              <a:off x="0" y="764580"/>
              <a:ext cx="9189947" cy="4612374"/>
            </a:xfrm>
            <a:prstGeom prst="rect">
              <a:avLst/>
            </a:prstGeom>
          </p:spPr>
          <p:txBody>
            <a:bodyPr lIns="0" tIns="0" rIns="0" bIns="0" rtlCol="0" anchor="t">
              <a:spAutoFit/>
            </a:bodyPr>
            <a:lstStyle/>
            <a:p>
              <a:pPr algn="ctr">
                <a:lnSpc>
                  <a:spcPts val="3900"/>
                </a:lnSpc>
              </a:pPr>
              <a:r>
                <a:rPr lang="en-US" sz="2600" dirty="0">
                  <a:solidFill>
                    <a:srgbClr val="000000"/>
                  </a:solidFill>
                  <a:latin typeface="Glacial Indifference"/>
                </a:rPr>
                <a:t>For-profit "business concerns," 501(c)(3) non-profits, 501(c)(19) veterans organizations, and Tribal businesses with not more than the </a:t>
              </a:r>
              <a:r>
                <a:rPr lang="en-US" sz="2600" u="sng" dirty="0">
                  <a:solidFill>
                    <a:srgbClr val="000000"/>
                  </a:solidFill>
                  <a:latin typeface="Glacial Indifference"/>
                </a:rPr>
                <a:t>greater</a:t>
              </a:r>
              <a:r>
                <a:rPr lang="en-US" sz="2600" dirty="0">
                  <a:solidFill>
                    <a:srgbClr val="000000"/>
                  </a:solidFill>
                  <a:latin typeface="Glacial Indifference"/>
                </a:rPr>
                <a:t> of—</a:t>
              </a:r>
            </a:p>
            <a:p>
              <a:pPr marL="429261" lvl="1" indent="-214630">
                <a:lnSpc>
                  <a:spcPts val="3900"/>
                </a:lnSpc>
                <a:buFont typeface="Arial"/>
                <a:buChar char="•"/>
              </a:pPr>
              <a:r>
                <a:rPr lang="en-US" sz="2600" dirty="0">
                  <a:solidFill>
                    <a:srgbClr val="000000"/>
                  </a:solidFill>
                  <a:latin typeface="Glacial Indifference"/>
                </a:rPr>
                <a:t>500 employees; </a:t>
              </a:r>
              <a:r>
                <a:rPr lang="en-US" sz="2600" u="sng" dirty="0">
                  <a:solidFill>
                    <a:srgbClr val="000000"/>
                  </a:solidFill>
                  <a:latin typeface="Glacial Indifference Bold"/>
                </a:rPr>
                <a:t>or</a:t>
              </a:r>
            </a:p>
            <a:p>
              <a:pPr marL="429260" lvl="1" indent="-214630">
                <a:lnSpc>
                  <a:spcPts val="3900"/>
                </a:lnSpc>
                <a:buFont typeface="Arial"/>
                <a:buChar char="•"/>
              </a:pPr>
              <a:r>
                <a:rPr lang="en-US" sz="2600" dirty="0">
                  <a:solidFill>
                    <a:srgbClr val="000000"/>
                  </a:solidFill>
                  <a:latin typeface="Glacial Indifference"/>
                </a:rPr>
                <a:t>The SBA’s “small” size standard in number of employees for the entity’s industry.</a:t>
              </a:r>
            </a:p>
          </p:txBody>
        </p:sp>
      </p:grpSp>
      <p:sp>
        <p:nvSpPr>
          <p:cNvPr id="14" name="TextBox 14"/>
          <p:cNvSpPr txBox="1"/>
          <p:nvPr/>
        </p:nvSpPr>
        <p:spPr>
          <a:xfrm>
            <a:off x="152400" y="8724900"/>
            <a:ext cx="17906828" cy="500137"/>
          </a:xfrm>
          <a:prstGeom prst="rect">
            <a:avLst/>
          </a:prstGeom>
        </p:spPr>
        <p:txBody>
          <a:bodyPr wrap="square" lIns="0" tIns="0" rIns="0" bIns="0" rtlCol="0" anchor="t">
            <a:spAutoFit/>
          </a:bodyPr>
          <a:lstStyle/>
          <a:p>
            <a:pPr algn="ctr">
              <a:lnSpc>
                <a:spcPts val="4200"/>
              </a:lnSpc>
              <a:spcBef>
                <a:spcPct val="0"/>
              </a:spcBef>
            </a:pPr>
            <a:r>
              <a:rPr lang="en-US" sz="2800" dirty="0">
                <a:solidFill>
                  <a:srgbClr val="000000"/>
                </a:solidFill>
                <a:latin typeface="Glacial Indifference Bold"/>
              </a:rPr>
              <a:t>Depending on your industry, your business may qualify, even if you have </a:t>
            </a:r>
            <a:r>
              <a:rPr lang="en-US" sz="2800" u="sng" dirty="0">
                <a:solidFill>
                  <a:srgbClr val="000000"/>
                </a:solidFill>
                <a:latin typeface="Glacial Indifference Bold"/>
              </a:rPr>
              <a:t>more</a:t>
            </a:r>
            <a:r>
              <a:rPr lang="en-US" sz="2800" dirty="0">
                <a:solidFill>
                  <a:srgbClr val="000000"/>
                </a:solidFill>
                <a:latin typeface="Glacial Indifference Bold"/>
              </a:rPr>
              <a:t> than 500 employees. </a:t>
            </a:r>
          </a:p>
        </p:txBody>
      </p:sp>
      <p:pic>
        <p:nvPicPr>
          <p:cNvPr id="15" name="Picture 15"/>
          <p:cNvPicPr>
            <a:picLocks noChangeAspect="1"/>
          </p:cNvPicPr>
          <p:nvPr/>
        </p:nvPicPr>
        <p:blipFill>
          <a:blip r:embed="rId2">
            <a:alphaModFix amt="19999"/>
          </a:blip>
          <a:srcRect/>
          <a:stretch>
            <a:fillRect/>
          </a:stretch>
        </p:blipFill>
        <p:spPr>
          <a:xfrm rot="352402">
            <a:off x="-2177440" y="5452976"/>
            <a:ext cx="7344276" cy="7610648"/>
          </a:xfrm>
          <a:prstGeom prst="rect">
            <a:avLst/>
          </a:prstGeom>
        </p:spPr>
      </p:pic>
      <p:pic>
        <p:nvPicPr>
          <p:cNvPr id="16" name="Picture 16"/>
          <p:cNvPicPr>
            <a:picLocks noChangeAspect="1"/>
          </p:cNvPicPr>
          <p:nvPr/>
        </p:nvPicPr>
        <p:blipFill>
          <a:blip r:embed="rId3"/>
          <a:srcRect/>
          <a:stretch>
            <a:fillRect/>
          </a:stretch>
        </p:blipFill>
        <p:spPr>
          <a:xfrm rot="824410">
            <a:off x="16979290" y="-576371"/>
            <a:ext cx="2753452" cy="2853318"/>
          </a:xfrm>
          <a:prstGeom prst="rect">
            <a:avLst/>
          </a:prstGeom>
        </p:spPr>
      </p:pic>
      <p:pic>
        <p:nvPicPr>
          <p:cNvPr id="18" name="Picture 17">
            <a:extLst>
              <a:ext uri="{FF2B5EF4-FFF2-40B4-BE49-F238E27FC236}">
                <a16:creationId xmlns:a16="http://schemas.microsoft.com/office/drawing/2014/main" id="{7893E6D9-B02C-4806-93CE-A5998FA8A91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306628" y="9540338"/>
            <a:ext cx="1752600" cy="5848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3675" y="2320094"/>
            <a:ext cx="15029891" cy="7288560"/>
            <a:chOff x="-6700" y="-495194"/>
            <a:chExt cx="20039855" cy="8599205"/>
          </a:xfrm>
        </p:grpSpPr>
        <p:sp>
          <p:nvSpPr>
            <p:cNvPr id="3" name="TextBox 3"/>
            <p:cNvSpPr txBox="1"/>
            <p:nvPr/>
          </p:nvSpPr>
          <p:spPr>
            <a:xfrm>
              <a:off x="-6700" y="-495194"/>
              <a:ext cx="20039855" cy="544683"/>
            </a:xfrm>
            <a:prstGeom prst="rect">
              <a:avLst/>
            </a:prstGeom>
          </p:spPr>
          <p:txBody>
            <a:bodyPr lIns="0" tIns="0" rIns="0" bIns="0" rtlCol="0" anchor="t">
              <a:spAutoFit/>
            </a:bodyPr>
            <a:lstStyle/>
            <a:p>
              <a:pPr>
                <a:lnSpc>
                  <a:spcPts val="3600"/>
                </a:lnSpc>
              </a:pPr>
              <a:r>
                <a:rPr lang="en-US" sz="3000" spc="30" dirty="0">
                  <a:solidFill>
                    <a:srgbClr val="000000"/>
                  </a:solidFill>
                  <a:latin typeface="Glacial Indifference Bold"/>
                </a:rPr>
                <a:t>GENERAL RULES</a:t>
              </a:r>
            </a:p>
          </p:txBody>
        </p:sp>
        <p:sp>
          <p:nvSpPr>
            <p:cNvPr id="4" name="TextBox 4"/>
            <p:cNvSpPr txBox="1"/>
            <p:nvPr/>
          </p:nvSpPr>
          <p:spPr>
            <a:xfrm>
              <a:off x="-6700" y="2009627"/>
              <a:ext cx="20039855" cy="615553"/>
            </a:xfrm>
            <a:prstGeom prst="rect">
              <a:avLst/>
            </a:prstGeom>
          </p:spPr>
          <p:txBody>
            <a:bodyPr lIns="0" tIns="0" rIns="0" bIns="0" rtlCol="0" anchor="t">
              <a:spAutoFit/>
            </a:bodyPr>
            <a:lstStyle/>
            <a:p>
              <a:pPr>
                <a:lnSpc>
                  <a:spcPts val="3600"/>
                </a:lnSpc>
              </a:pPr>
              <a:r>
                <a:rPr lang="en-US" sz="3000" spc="30" dirty="0">
                  <a:solidFill>
                    <a:srgbClr val="000000"/>
                  </a:solidFill>
                  <a:latin typeface="Glacial Indifference Bold"/>
                </a:rPr>
                <a:t>SPECIAL COUNTING RULES </a:t>
              </a:r>
            </a:p>
          </p:txBody>
        </p:sp>
        <p:sp>
          <p:nvSpPr>
            <p:cNvPr id="5" name="TextBox 5"/>
            <p:cNvSpPr txBox="1"/>
            <p:nvPr/>
          </p:nvSpPr>
          <p:spPr>
            <a:xfrm>
              <a:off x="-6700" y="6344152"/>
              <a:ext cx="20039855" cy="598884"/>
            </a:xfrm>
            <a:prstGeom prst="rect">
              <a:avLst/>
            </a:prstGeom>
          </p:spPr>
          <p:txBody>
            <a:bodyPr lIns="0" tIns="0" rIns="0" bIns="0" rtlCol="0" anchor="t">
              <a:spAutoFit/>
            </a:bodyPr>
            <a:lstStyle/>
            <a:p>
              <a:pPr>
                <a:lnSpc>
                  <a:spcPts val="3600"/>
                </a:lnSpc>
              </a:pPr>
              <a:r>
                <a:rPr lang="en-US" sz="3000" spc="30" dirty="0">
                  <a:solidFill>
                    <a:srgbClr val="000000"/>
                  </a:solidFill>
                  <a:latin typeface="Glacial Indifference Bold"/>
                </a:rPr>
                <a:t>REMINDER</a:t>
              </a:r>
            </a:p>
          </p:txBody>
        </p:sp>
        <p:sp>
          <p:nvSpPr>
            <p:cNvPr id="6" name="TextBox 6"/>
            <p:cNvSpPr txBox="1"/>
            <p:nvPr/>
          </p:nvSpPr>
          <p:spPr>
            <a:xfrm>
              <a:off x="-6700" y="281490"/>
              <a:ext cx="20039855" cy="1496136"/>
            </a:xfrm>
            <a:prstGeom prst="rect">
              <a:avLst/>
            </a:prstGeom>
          </p:spPr>
          <p:txBody>
            <a:bodyPr lIns="0" tIns="0" rIns="0" bIns="0" rtlCol="0" anchor="t">
              <a:spAutoFit/>
            </a:bodyPr>
            <a:lstStyle/>
            <a:p>
              <a:pPr marL="330201" lvl="1" indent="-165100">
                <a:lnSpc>
                  <a:spcPts val="3000"/>
                </a:lnSpc>
                <a:buFont typeface="Arial"/>
                <a:buChar char="•"/>
              </a:pPr>
              <a:r>
                <a:rPr lang="en-US" sz="2000" dirty="0">
                  <a:solidFill>
                    <a:srgbClr val="000000"/>
                  </a:solidFill>
                  <a:latin typeface="Glacial Indifference"/>
                </a:rPr>
                <a:t>In </a:t>
              </a:r>
              <a:r>
                <a:rPr lang="en-US" sz="1687" dirty="0">
                  <a:solidFill>
                    <a:srgbClr val="000000"/>
                  </a:solidFill>
                  <a:latin typeface="Arimo"/>
                </a:rPr>
                <a:t>gene</a:t>
              </a:r>
              <a:r>
                <a:rPr lang="en-US" sz="2000" dirty="0">
                  <a:solidFill>
                    <a:srgbClr val="000000"/>
                  </a:solidFill>
                  <a:latin typeface="Glacial Indifference"/>
                </a:rPr>
                <a:t>ral, all entities count full-time, part-time, and “other basis” employees of all U.S. and foreign affiliates.  </a:t>
              </a:r>
            </a:p>
            <a:p>
              <a:pPr marL="330200" lvl="1" indent="-165100">
                <a:lnSpc>
                  <a:spcPts val="3000"/>
                </a:lnSpc>
                <a:buFont typeface="Arial"/>
                <a:buChar char="•"/>
              </a:pPr>
              <a:r>
                <a:rPr lang="en-US" sz="2000" dirty="0">
                  <a:solidFill>
                    <a:srgbClr val="000000"/>
                  </a:solidFill>
                  <a:latin typeface="Glacial Indifference"/>
                </a:rPr>
                <a:t>Affiliation based on “totality of the circumstances” evaluations (e.g., ownership, management, common interests, economic dependence, etc.) to determine whether “control or ability to control” exists.</a:t>
              </a:r>
            </a:p>
          </p:txBody>
        </p:sp>
        <p:sp>
          <p:nvSpPr>
            <p:cNvPr id="7" name="TextBox 7"/>
            <p:cNvSpPr txBox="1"/>
            <p:nvPr/>
          </p:nvSpPr>
          <p:spPr>
            <a:xfrm>
              <a:off x="-6700" y="2786312"/>
              <a:ext cx="20039855" cy="3139489"/>
            </a:xfrm>
            <a:prstGeom prst="rect">
              <a:avLst/>
            </a:prstGeom>
          </p:spPr>
          <p:txBody>
            <a:bodyPr lIns="0" tIns="0" rIns="0" bIns="0" rtlCol="0" anchor="t">
              <a:spAutoFit/>
            </a:bodyPr>
            <a:lstStyle/>
            <a:p>
              <a:pPr>
                <a:lnSpc>
                  <a:spcPts val="3000"/>
                </a:lnSpc>
              </a:pPr>
              <a:r>
                <a:rPr lang="en-US" sz="2000" dirty="0">
                  <a:solidFill>
                    <a:srgbClr val="000000"/>
                  </a:solidFill>
                  <a:latin typeface="Glacial Indifference"/>
                </a:rPr>
                <a:t>Business concerns with NAICS codes starting with 72 (accommodations or food service) are eligible if they have 500 or fewer employees </a:t>
              </a:r>
              <a:r>
                <a:rPr lang="en-US" sz="2000" u="sng" dirty="0">
                  <a:solidFill>
                    <a:srgbClr val="000000"/>
                  </a:solidFill>
                  <a:latin typeface="Glacial Indifference"/>
                </a:rPr>
                <a:t>per location</a:t>
              </a:r>
              <a:r>
                <a:rPr lang="en-US" sz="2000" dirty="0">
                  <a:solidFill>
                    <a:srgbClr val="000000"/>
                  </a:solidFill>
                  <a:latin typeface="Glacial Indifference"/>
                </a:rPr>
                <a:t> (use “primary industry” code).</a:t>
              </a:r>
            </a:p>
            <a:p>
              <a:pPr>
                <a:lnSpc>
                  <a:spcPts val="3000"/>
                </a:lnSpc>
              </a:pPr>
              <a:endParaRPr lang="en-US" sz="800" dirty="0">
                <a:solidFill>
                  <a:srgbClr val="000000"/>
                </a:solidFill>
                <a:latin typeface="Glacial Indifference"/>
              </a:endParaRPr>
            </a:p>
            <a:p>
              <a:pPr>
                <a:lnSpc>
                  <a:spcPts val="3000"/>
                </a:lnSpc>
              </a:pPr>
              <a:r>
                <a:rPr lang="en-US" sz="2000" dirty="0">
                  <a:solidFill>
                    <a:srgbClr val="000000"/>
                  </a:solidFill>
                  <a:latin typeface="Glacial Indifference"/>
                </a:rPr>
                <a:t>SBA affiliation rules waived for any business concern:</a:t>
              </a:r>
            </a:p>
            <a:p>
              <a:pPr marL="330201" lvl="1" indent="-165100">
                <a:lnSpc>
                  <a:spcPts val="3000"/>
                </a:lnSpc>
                <a:buFont typeface="Arial"/>
                <a:buChar char="•"/>
              </a:pPr>
              <a:r>
                <a:rPr lang="en-US" sz="2000" dirty="0">
                  <a:solidFill>
                    <a:srgbClr val="000000"/>
                  </a:solidFill>
                  <a:latin typeface="Glacial Indifference"/>
                </a:rPr>
                <a:t>With a 72 NAICS code;</a:t>
              </a:r>
            </a:p>
            <a:p>
              <a:pPr marL="330201" lvl="1" indent="-165100">
                <a:lnSpc>
                  <a:spcPts val="3000"/>
                </a:lnSpc>
                <a:buFont typeface="Arial"/>
                <a:buChar char="•"/>
              </a:pPr>
              <a:r>
                <a:rPr lang="en-US" sz="2000" dirty="0">
                  <a:solidFill>
                    <a:srgbClr val="000000"/>
                  </a:solidFill>
                  <a:latin typeface="Glacial Indifference"/>
                </a:rPr>
                <a:t>Operating as a franchise under an SBA franchise identifier code; or </a:t>
              </a:r>
            </a:p>
            <a:p>
              <a:pPr marL="330200" lvl="1" indent="-165100">
                <a:lnSpc>
                  <a:spcPts val="3000"/>
                </a:lnSpc>
                <a:buFont typeface="Arial"/>
                <a:buChar char="•"/>
              </a:pPr>
              <a:r>
                <a:rPr lang="en-US" sz="2000" dirty="0">
                  <a:solidFill>
                    <a:srgbClr val="000000"/>
                  </a:solidFill>
                  <a:latin typeface="Glacial Indifference"/>
                </a:rPr>
                <a:t>Receiving financial assistance from Small Business Investment Act licensees.</a:t>
              </a:r>
            </a:p>
          </p:txBody>
        </p:sp>
        <p:sp>
          <p:nvSpPr>
            <p:cNvPr id="8" name="TextBox 8"/>
            <p:cNvSpPr txBox="1"/>
            <p:nvPr/>
          </p:nvSpPr>
          <p:spPr>
            <a:xfrm>
              <a:off x="-6700" y="7120836"/>
              <a:ext cx="20039855" cy="983175"/>
            </a:xfrm>
            <a:prstGeom prst="rect">
              <a:avLst/>
            </a:prstGeom>
          </p:spPr>
          <p:txBody>
            <a:bodyPr lIns="0" tIns="0" rIns="0" bIns="0" rtlCol="0" anchor="t">
              <a:spAutoFit/>
            </a:bodyPr>
            <a:lstStyle/>
            <a:p>
              <a:pPr>
                <a:lnSpc>
                  <a:spcPts val="3000"/>
                </a:lnSpc>
              </a:pPr>
              <a:r>
                <a:rPr lang="en-US" sz="2000" dirty="0">
                  <a:solidFill>
                    <a:srgbClr val="000000"/>
                  </a:solidFill>
                  <a:latin typeface="Glacial Indifference"/>
                </a:rPr>
                <a:t>The CARES Act is very short on details.  In the meantime, it likely is worth evaluating eligibility for paycheck protection loans from the perspective of </a:t>
              </a:r>
              <a:r>
                <a:rPr lang="en-US" sz="2000" u="sng" dirty="0">
                  <a:solidFill>
                    <a:srgbClr val="000000"/>
                  </a:solidFill>
                  <a:latin typeface="Glacial Indifference"/>
                </a:rPr>
                <a:t>each</a:t>
              </a:r>
              <a:r>
                <a:rPr lang="en-US" sz="2000" dirty="0">
                  <a:solidFill>
                    <a:srgbClr val="000000"/>
                  </a:solidFill>
                  <a:latin typeface="Glacial Indifference"/>
                </a:rPr>
                <a:t> separately organized business concern.</a:t>
              </a:r>
            </a:p>
          </p:txBody>
        </p:sp>
      </p:grpSp>
      <p:sp>
        <p:nvSpPr>
          <p:cNvPr id="9" name="TextBox 9"/>
          <p:cNvSpPr txBox="1"/>
          <p:nvPr/>
        </p:nvSpPr>
        <p:spPr>
          <a:xfrm>
            <a:off x="4336060" y="666750"/>
            <a:ext cx="9615881" cy="946150"/>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DETERMINING EMPLOYER SIZE</a:t>
            </a:r>
          </a:p>
        </p:txBody>
      </p:sp>
      <p:pic>
        <p:nvPicPr>
          <p:cNvPr id="10" name="Picture 10"/>
          <p:cNvPicPr>
            <a:picLocks noChangeAspect="1"/>
          </p:cNvPicPr>
          <p:nvPr/>
        </p:nvPicPr>
        <p:blipFill>
          <a:blip r:embed="rId2">
            <a:alphaModFix amt="49000"/>
          </a:blip>
          <a:srcRect/>
          <a:stretch>
            <a:fillRect/>
          </a:stretch>
        </p:blipFill>
        <p:spPr>
          <a:xfrm rot="352402">
            <a:off x="15991122" y="1957731"/>
            <a:ext cx="7344276" cy="7610648"/>
          </a:xfrm>
          <a:prstGeom prst="rect">
            <a:avLst/>
          </a:prstGeom>
        </p:spPr>
      </p:pic>
      <p:pic>
        <p:nvPicPr>
          <p:cNvPr id="11" name="Picture 11"/>
          <p:cNvPicPr>
            <a:picLocks noChangeAspect="1"/>
          </p:cNvPicPr>
          <p:nvPr/>
        </p:nvPicPr>
        <p:blipFill>
          <a:blip r:embed="rId3"/>
          <a:srcRect/>
          <a:stretch>
            <a:fillRect/>
          </a:stretch>
        </p:blipFill>
        <p:spPr>
          <a:xfrm rot="-7714294">
            <a:off x="16588691" y="2038458"/>
            <a:ext cx="2229048" cy="2309894"/>
          </a:xfrm>
          <a:prstGeom prst="rect">
            <a:avLst/>
          </a:prstGeom>
        </p:spPr>
      </p:pic>
      <p:pic>
        <p:nvPicPr>
          <p:cNvPr id="12" name="Picture 12"/>
          <p:cNvPicPr>
            <a:picLocks noChangeAspect="1"/>
          </p:cNvPicPr>
          <p:nvPr/>
        </p:nvPicPr>
        <p:blipFill>
          <a:blip r:embed="rId4"/>
          <a:srcRect/>
          <a:stretch>
            <a:fillRect/>
          </a:stretch>
        </p:blipFill>
        <p:spPr>
          <a:xfrm rot="824410">
            <a:off x="16911274" y="238960"/>
            <a:ext cx="2753452" cy="2853318"/>
          </a:xfrm>
          <a:prstGeom prst="rect">
            <a:avLst/>
          </a:prstGeom>
        </p:spPr>
      </p:pic>
      <p:pic>
        <p:nvPicPr>
          <p:cNvPr id="14" name="Picture 13">
            <a:extLst>
              <a:ext uri="{FF2B5EF4-FFF2-40B4-BE49-F238E27FC236}">
                <a16:creationId xmlns:a16="http://schemas.microsoft.com/office/drawing/2014/main" id="{F89ECA41-007B-4A5F-9946-9DCE759529A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6306800" y="9562684"/>
            <a:ext cx="1752600" cy="5848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925549"/>
            <a:ext cx="14869193" cy="1998751"/>
            <a:chOff x="0" y="0"/>
            <a:chExt cx="9541430" cy="1434637"/>
          </a:xfrm>
        </p:grpSpPr>
        <p:sp>
          <p:nvSpPr>
            <p:cNvPr id="3" name="Freeform 3"/>
            <p:cNvSpPr/>
            <p:nvPr/>
          </p:nvSpPr>
          <p:spPr>
            <a:xfrm>
              <a:off x="0" y="0"/>
              <a:ext cx="9541430" cy="1434637"/>
            </a:xfrm>
            <a:custGeom>
              <a:avLst/>
              <a:gdLst/>
              <a:ahLst/>
              <a:cxnLst/>
              <a:rect l="l" t="t" r="r" b="b"/>
              <a:pathLst>
                <a:path w="9541430" h="1434637">
                  <a:moveTo>
                    <a:pt x="9416969" y="1434636"/>
                  </a:moveTo>
                  <a:lnTo>
                    <a:pt x="124460" y="1434636"/>
                  </a:lnTo>
                  <a:cubicBezTo>
                    <a:pt x="55880" y="1434636"/>
                    <a:pt x="0" y="1378757"/>
                    <a:pt x="0" y="1310177"/>
                  </a:cubicBezTo>
                  <a:lnTo>
                    <a:pt x="0" y="124460"/>
                  </a:lnTo>
                  <a:cubicBezTo>
                    <a:pt x="0" y="55880"/>
                    <a:pt x="55880" y="0"/>
                    <a:pt x="124460" y="0"/>
                  </a:cubicBezTo>
                  <a:lnTo>
                    <a:pt x="9416969" y="0"/>
                  </a:lnTo>
                  <a:cubicBezTo>
                    <a:pt x="9485550" y="0"/>
                    <a:pt x="9541430" y="55880"/>
                    <a:pt x="9541430" y="124460"/>
                  </a:cubicBezTo>
                  <a:lnTo>
                    <a:pt x="9541430" y="1310177"/>
                  </a:lnTo>
                  <a:cubicBezTo>
                    <a:pt x="9541430" y="1378757"/>
                    <a:pt x="9485550" y="1434637"/>
                    <a:pt x="9416969" y="1434637"/>
                  </a:cubicBezTo>
                  <a:close/>
                </a:path>
              </a:pathLst>
            </a:custGeom>
            <a:solidFill>
              <a:srgbClr val="9B1515"/>
            </a:solidFill>
          </p:spPr>
        </p:sp>
      </p:grpSp>
      <p:sp>
        <p:nvSpPr>
          <p:cNvPr id="4" name="TextBox 4"/>
          <p:cNvSpPr txBox="1"/>
          <p:nvPr/>
        </p:nvSpPr>
        <p:spPr>
          <a:xfrm>
            <a:off x="1295400" y="2400300"/>
            <a:ext cx="13972371" cy="1038746"/>
          </a:xfrm>
          <a:prstGeom prst="rect">
            <a:avLst/>
          </a:prstGeom>
        </p:spPr>
        <p:txBody>
          <a:bodyPr lIns="0" tIns="0" rIns="0" bIns="0" rtlCol="0" anchor="t">
            <a:spAutoFit/>
          </a:bodyPr>
          <a:lstStyle/>
          <a:p>
            <a:pPr>
              <a:lnSpc>
                <a:spcPts val="4200"/>
              </a:lnSpc>
              <a:spcBef>
                <a:spcPct val="0"/>
              </a:spcBef>
            </a:pPr>
            <a:r>
              <a:rPr lang="en-US" sz="3000" dirty="0">
                <a:solidFill>
                  <a:srgbClr val="FFFFFF"/>
                </a:solidFill>
                <a:latin typeface="Glacial Indifference Bold"/>
              </a:rPr>
              <a:t>THE TREASURY DEPARTMENT HAS RELEASED A STANDARD, STREAMLINED PAYCHECK PROTECTION LOAN APPLICATION. IT GENERALLY REQUIRES--</a:t>
            </a:r>
          </a:p>
        </p:txBody>
      </p:sp>
      <p:sp>
        <p:nvSpPr>
          <p:cNvPr id="7" name="TextBox 7"/>
          <p:cNvSpPr txBox="1"/>
          <p:nvPr/>
        </p:nvSpPr>
        <p:spPr>
          <a:xfrm>
            <a:off x="2660289" y="4184653"/>
            <a:ext cx="12967422" cy="3924456"/>
          </a:xfrm>
          <a:prstGeom prst="rect">
            <a:avLst/>
          </a:prstGeom>
        </p:spPr>
        <p:txBody>
          <a:bodyPr lIns="0" tIns="0" rIns="0" bIns="0" rtlCol="0" anchor="t">
            <a:spAutoFit/>
          </a:bodyPr>
          <a:lstStyle/>
          <a:p>
            <a:pPr>
              <a:lnSpc>
                <a:spcPts val="2840"/>
              </a:lnSpc>
            </a:pPr>
            <a:r>
              <a:rPr lang="en-US" sz="2000" dirty="0">
                <a:solidFill>
                  <a:srgbClr val="000000"/>
                </a:solidFill>
                <a:latin typeface="Glacial Indifference"/>
              </a:rPr>
              <a:t>Basic business identification information; </a:t>
            </a:r>
          </a:p>
          <a:p>
            <a:pPr>
              <a:lnSpc>
                <a:spcPts val="2840"/>
              </a:lnSpc>
            </a:pPr>
            <a:endParaRPr lang="en-US" sz="2000" dirty="0">
              <a:solidFill>
                <a:srgbClr val="000000"/>
              </a:solidFill>
              <a:latin typeface="Glacial Indifference"/>
            </a:endParaRPr>
          </a:p>
          <a:p>
            <a:pPr>
              <a:lnSpc>
                <a:spcPts val="2840"/>
              </a:lnSpc>
            </a:pPr>
            <a:r>
              <a:rPr lang="en-US" sz="2000" dirty="0">
                <a:solidFill>
                  <a:srgbClr val="000000"/>
                </a:solidFill>
                <a:latin typeface="Glacial Indifference"/>
              </a:rPr>
              <a:t>A list of all owners of the applicant with greater than 20% ownership stake; </a:t>
            </a:r>
          </a:p>
          <a:p>
            <a:pPr>
              <a:lnSpc>
                <a:spcPts val="2840"/>
              </a:lnSpc>
            </a:pPr>
            <a:endParaRPr lang="en-US" sz="2000" dirty="0">
              <a:solidFill>
                <a:srgbClr val="000000"/>
              </a:solidFill>
              <a:latin typeface="Glacial Indifference"/>
            </a:endParaRPr>
          </a:p>
          <a:p>
            <a:pPr>
              <a:lnSpc>
                <a:spcPts val="2840"/>
              </a:lnSpc>
            </a:pPr>
            <a:r>
              <a:rPr lang="en-US" sz="2000" dirty="0">
                <a:solidFill>
                  <a:srgbClr val="000000"/>
                </a:solidFill>
                <a:latin typeface="Glacial Indifference"/>
              </a:rPr>
              <a:t>A list of any businesses under common ownership or management with the applicant; </a:t>
            </a:r>
          </a:p>
          <a:p>
            <a:pPr>
              <a:lnSpc>
                <a:spcPts val="2840"/>
              </a:lnSpc>
            </a:pPr>
            <a:endParaRPr lang="en-US" sz="2000" dirty="0">
              <a:solidFill>
                <a:srgbClr val="000000"/>
              </a:solidFill>
              <a:latin typeface="Glacial Indifference"/>
            </a:endParaRPr>
          </a:p>
          <a:p>
            <a:pPr>
              <a:lnSpc>
                <a:spcPts val="2840"/>
              </a:lnSpc>
            </a:pPr>
            <a:r>
              <a:rPr lang="en-US" sz="2000" dirty="0">
                <a:solidFill>
                  <a:srgbClr val="000000"/>
                </a:solidFill>
                <a:latin typeface="Glacial Indifference"/>
              </a:rPr>
              <a:t>Details on any emergency injury disaster loans received by the business between January 1, 2020 and April 3, 2020; </a:t>
            </a:r>
          </a:p>
          <a:p>
            <a:pPr>
              <a:lnSpc>
                <a:spcPts val="2840"/>
              </a:lnSpc>
            </a:pPr>
            <a:endParaRPr lang="en-US" sz="2000" dirty="0">
              <a:solidFill>
                <a:srgbClr val="000000"/>
              </a:solidFill>
              <a:latin typeface="Glacial Indifference"/>
            </a:endParaRPr>
          </a:p>
          <a:p>
            <a:pPr>
              <a:lnSpc>
                <a:spcPts val="2840"/>
              </a:lnSpc>
            </a:pPr>
            <a:r>
              <a:rPr lang="en-US" sz="2000" dirty="0">
                <a:solidFill>
                  <a:srgbClr val="000000"/>
                </a:solidFill>
                <a:latin typeface="Glacial Indifference"/>
              </a:rPr>
              <a:t>Information about individual applicants' and 20%-plus owners' criminal history and citizenship status; </a:t>
            </a:r>
            <a:r>
              <a:rPr lang="en-US" sz="2000" u="sng" dirty="0">
                <a:solidFill>
                  <a:srgbClr val="000000"/>
                </a:solidFill>
                <a:latin typeface="Glacial Indifference Bold"/>
              </a:rPr>
              <a:t>and</a:t>
            </a:r>
          </a:p>
          <a:p>
            <a:pPr>
              <a:lnSpc>
                <a:spcPts val="2840"/>
              </a:lnSpc>
            </a:pPr>
            <a:endParaRPr lang="en-US" sz="2000" u="sng" dirty="0">
              <a:solidFill>
                <a:srgbClr val="000000"/>
              </a:solidFill>
              <a:latin typeface="Glacial Indifference Bold"/>
            </a:endParaRPr>
          </a:p>
          <a:p>
            <a:pPr marL="0" lvl="0" indent="0">
              <a:lnSpc>
                <a:spcPts val="2840"/>
              </a:lnSpc>
            </a:pPr>
            <a:r>
              <a:rPr lang="en-US" sz="2000" dirty="0">
                <a:solidFill>
                  <a:srgbClr val="000000"/>
                </a:solidFill>
                <a:latin typeface="Glacial Indifference"/>
              </a:rPr>
              <a:t>The required certifications, which must be certified in good faith by the business and </a:t>
            </a:r>
            <a:r>
              <a:rPr lang="en-US" sz="2000" u="sng" dirty="0">
                <a:solidFill>
                  <a:srgbClr val="000000"/>
                </a:solidFill>
                <a:latin typeface="Glacial Indifference"/>
              </a:rPr>
              <a:t>each 20% or greater owner</a:t>
            </a:r>
            <a:r>
              <a:rPr lang="en-US" sz="2000" dirty="0">
                <a:solidFill>
                  <a:srgbClr val="000000"/>
                </a:solidFill>
                <a:latin typeface="Glacial Indifference"/>
              </a:rPr>
              <a:t>. </a:t>
            </a:r>
          </a:p>
        </p:txBody>
      </p:sp>
      <p:grpSp>
        <p:nvGrpSpPr>
          <p:cNvPr id="8" name="Group 8"/>
          <p:cNvGrpSpPr/>
          <p:nvPr/>
        </p:nvGrpSpPr>
        <p:grpSpPr>
          <a:xfrm>
            <a:off x="1950675" y="4137604"/>
            <a:ext cx="498670" cy="516756"/>
            <a:chOff x="0" y="0"/>
            <a:chExt cx="664893" cy="689008"/>
          </a:xfrm>
        </p:grpSpPr>
        <p:pic>
          <p:nvPicPr>
            <p:cNvPr id="9" name="Picture 9"/>
            <p:cNvPicPr>
              <a:picLocks noChangeAspect="1"/>
            </p:cNvPicPr>
            <p:nvPr/>
          </p:nvPicPr>
          <p:blipFill>
            <a:blip r:embed="rId2"/>
            <a:srcRect/>
            <a:stretch>
              <a:fillRect/>
            </a:stretch>
          </p:blipFill>
          <p:spPr>
            <a:xfrm>
              <a:off x="0" y="0"/>
              <a:ext cx="664893" cy="689008"/>
            </a:xfrm>
            <a:prstGeom prst="rect">
              <a:avLst/>
            </a:prstGeom>
          </p:spPr>
        </p:pic>
        <p:pic>
          <p:nvPicPr>
            <p:cNvPr id="10" name="Picture 10"/>
            <p:cNvPicPr>
              <a:picLocks noChangeAspect="1"/>
            </p:cNvPicPr>
            <p:nvPr/>
          </p:nvPicPr>
          <p:blipFill>
            <a:blip r:embed="rId3"/>
            <a:srcRect/>
            <a:stretch>
              <a:fillRect/>
            </a:stretch>
          </p:blipFill>
          <p:spPr>
            <a:xfrm>
              <a:off x="191734" y="198163"/>
              <a:ext cx="281424" cy="292681"/>
            </a:xfrm>
            <a:prstGeom prst="rect">
              <a:avLst/>
            </a:prstGeom>
          </p:spPr>
        </p:pic>
      </p:grpSp>
      <p:grpSp>
        <p:nvGrpSpPr>
          <p:cNvPr id="11" name="Group 11"/>
          <p:cNvGrpSpPr/>
          <p:nvPr/>
        </p:nvGrpSpPr>
        <p:grpSpPr>
          <a:xfrm>
            <a:off x="1950675" y="4885122"/>
            <a:ext cx="498670" cy="516756"/>
            <a:chOff x="0" y="0"/>
            <a:chExt cx="664893" cy="689008"/>
          </a:xfrm>
        </p:grpSpPr>
        <p:pic>
          <p:nvPicPr>
            <p:cNvPr id="12" name="Picture 12"/>
            <p:cNvPicPr>
              <a:picLocks noChangeAspect="1"/>
            </p:cNvPicPr>
            <p:nvPr/>
          </p:nvPicPr>
          <p:blipFill>
            <a:blip r:embed="rId2"/>
            <a:srcRect/>
            <a:stretch>
              <a:fillRect/>
            </a:stretch>
          </p:blipFill>
          <p:spPr>
            <a:xfrm>
              <a:off x="0" y="0"/>
              <a:ext cx="664893" cy="689008"/>
            </a:xfrm>
            <a:prstGeom prst="rect">
              <a:avLst/>
            </a:prstGeom>
          </p:spPr>
        </p:pic>
        <p:pic>
          <p:nvPicPr>
            <p:cNvPr id="13" name="Picture 13"/>
            <p:cNvPicPr>
              <a:picLocks noChangeAspect="1"/>
            </p:cNvPicPr>
            <p:nvPr/>
          </p:nvPicPr>
          <p:blipFill>
            <a:blip r:embed="rId3"/>
            <a:srcRect/>
            <a:stretch>
              <a:fillRect/>
            </a:stretch>
          </p:blipFill>
          <p:spPr>
            <a:xfrm>
              <a:off x="191734" y="198163"/>
              <a:ext cx="281424" cy="292681"/>
            </a:xfrm>
            <a:prstGeom prst="rect">
              <a:avLst/>
            </a:prstGeom>
          </p:spPr>
        </p:pic>
      </p:grpSp>
      <p:grpSp>
        <p:nvGrpSpPr>
          <p:cNvPr id="14" name="Group 14"/>
          <p:cNvGrpSpPr/>
          <p:nvPr/>
        </p:nvGrpSpPr>
        <p:grpSpPr>
          <a:xfrm>
            <a:off x="1950675" y="5609653"/>
            <a:ext cx="498670" cy="516756"/>
            <a:chOff x="0" y="0"/>
            <a:chExt cx="664893" cy="689008"/>
          </a:xfrm>
        </p:grpSpPr>
        <p:pic>
          <p:nvPicPr>
            <p:cNvPr id="15" name="Picture 15"/>
            <p:cNvPicPr>
              <a:picLocks noChangeAspect="1"/>
            </p:cNvPicPr>
            <p:nvPr/>
          </p:nvPicPr>
          <p:blipFill>
            <a:blip r:embed="rId2"/>
            <a:srcRect/>
            <a:stretch>
              <a:fillRect/>
            </a:stretch>
          </p:blipFill>
          <p:spPr>
            <a:xfrm>
              <a:off x="0" y="0"/>
              <a:ext cx="664893" cy="689008"/>
            </a:xfrm>
            <a:prstGeom prst="rect">
              <a:avLst/>
            </a:prstGeom>
          </p:spPr>
        </p:pic>
        <p:pic>
          <p:nvPicPr>
            <p:cNvPr id="16" name="Picture 16"/>
            <p:cNvPicPr>
              <a:picLocks noChangeAspect="1"/>
            </p:cNvPicPr>
            <p:nvPr/>
          </p:nvPicPr>
          <p:blipFill>
            <a:blip r:embed="rId3"/>
            <a:srcRect/>
            <a:stretch>
              <a:fillRect/>
            </a:stretch>
          </p:blipFill>
          <p:spPr>
            <a:xfrm>
              <a:off x="191734" y="198163"/>
              <a:ext cx="281424" cy="292681"/>
            </a:xfrm>
            <a:prstGeom prst="rect">
              <a:avLst/>
            </a:prstGeom>
          </p:spPr>
        </p:pic>
      </p:grpSp>
      <p:sp>
        <p:nvSpPr>
          <p:cNvPr id="17" name="TextBox 17"/>
          <p:cNvSpPr txBox="1"/>
          <p:nvPr/>
        </p:nvSpPr>
        <p:spPr>
          <a:xfrm>
            <a:off x="4585123" y="618272"/>
            <a:ext cx="9117755" cy="946150"/>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THE APPLICATION PROCESS</a:t>
            </a:r>
          </a:p>
        </p:txBody>
      </p:sp>
      <p:pic>
        <p:nvPicPr>
          <p:cNvPr id="18" name="Picture 18"/>
          <p:cNvPicPr>
            <a:picLocks noChangeAspect="1"/>
          </p:cNvPicPr>
          <p:nvPr/>
        </p:nvPicPr>
        <p:blipFill>
          <a:blip r:embed="rId2">
            <a:alphaModFix amt="9999"/>
          </a:blip>
          <a:srcRect/>
          <a:stretch>
            <a:fillRect/>
          </a:stretch>
        </p:blipFill>
        <p:spPr>
          <a:xfrm rot="1314425">
            <a:off x="11895732" y="-372332"/>
            <a:ext cx="9403949" cy="9745025"/>
          </a:xfrm>
          <a:prstGeom prst="rect">
            <a:avLst/>
          </a:prstGeom>
        </p:spPr>
      </p:pic>
      <p:pic>
        <p:nvPicPr>
          <p:cNvPr id="19" name="Picture 19"/>
          <p:cNvPicPr>
            <a:picLocks noChangeAspect="1"/>
          </p:cNvPicPr>
          <p:nvPr/>
        </p:nvPicPr>
        <p:blipFill>
          <a:blip r:embed="rId4"/>
          <a:srcRect/>
          <a:stretch>
            <a:fillRect/>
          </a:stretch>
        </p:blipFill>
        <p:spPr>
          <a:xfrm rot="-2064611">
            <a:off x="17239097" y="6579265"/>
            <a:ext cx="1287179" cy="1333864"/>
          </a:xfrm>
          <a:prstGeom prst="rect">
            <a:avLst/>
          </a:prstGeom>
        </p:spPr>
      </p:pic>
      <p:grpSp>
        <p:nvGrpSpPr>
          <p:cNvPr id="20" name="Group 20"/>
          <p:cNvGrpSpPr/>
          <p:nvPr/>
        </p:nvGrpSpPr>
        <p:grpSpPr>
          <a:xfrm>
            <a:off x="16974824" y="7874376"/>
            <a:ext cx="571500" cy="57150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1515"/>
            </a:solidFill>
          </p:spPr>
        </p:sp>
      </p:grpSp>
      <p:grpSp>
        <p:nvGrpSpPr>
          <p:cNvPr id="22" name="Group 22"/>
          <p:cNvGrpSpPr/>
          <p:nvPr/>
        </p:nvGrpSpPr>
        <p:grpSpPr>
          <a:xfrm>
            <a:off x="1950675" y="6284356"/>
            <a:ext cx="498670" cy="516756"/>
            <a:chOff x="0" y="0"/>
            <a:chExt cx="664893" cy="689008"/>
          </a:xfrm>
        </p:grpSpPr>
        <p:pic>
          <p:nvPicPr>
            <p:cNvPr id="23" name="Picture 23"/>
            <p:cNvPicPr>
              <a:picLocks noChangeAspect="1"/>
            </p:cNvPicPr>
            <p:nvPr/>
          </p:nvPicPr>
          <p:blipFill>
            <a:blip r:embed="rId2"/>
            <a:srcRect/>
            <a:stretch>
              <a:fillRect/>
            </a:stretch>
          </p:blipFill>
          <p:spPr>
            <a:xfrm>
              <a:off x="0" y="0"/>
              <a:ext cx="664893" cy="689008"/>
            </a:xfrm>
            <a:prstGeom prst="rect">
              <a:avLst/>
            </a:prstGeom>
          </p:spPr>
        </p:pic>
        <p:pic>
          <p:nvPicPr>
            <p:cNvPr id="24" name="Picture 24"/>
            <p:cNvPicPr>
              <a:picLocks noChangeAspect="1"/>
            </p:cNvPicPr>
            <p:nvPr/>
          </p:nvPicPr>
          <p:blipFill>
            <a:blip r:embed="rId3"/>
            <a:srcRect/>
            <a:stretch>
              <a:fillRect/>
            </a:stretch>
          </p:blipFill>
          <p:spPr>
            <a:xfrm>
              <a:off x="191734" y="198163"/>
              <a:ext cx="281424" cy="292681"/>
            </a:xfrm>
            <a:prstGeom prst="rect">
              <a:avLst/>
            </a:prstGeom>
          </p:spPr>
        </p:pic>
      </p:grpSp>
      <p:grpSp>
        <p:nvGrpSpPr>
          <p:cNvPr id="25" name="Group 25"/>
          <p:cNvGrpSpPr/>
          <p:nvPr/>
        </p:nvGrpSpPr>
        <p:grpSpPr>
          <a:xfrm>
            <a:off x="1950675" y="6987820"/>
            <a:ext cx="498670" cy="516756"/>
            <a:chOff x="0" y="0"/>
            <a:chExt cx="664893" cy="689008"/>
          </a:xfrm>
        </p:grpSpPr>
        <p:pic>
          <p:nvPicPr>
            <p:cNvPr id="26" name="Picture 26"/>
            <p:cNvPicPr>
              <a:picLocks noChangeAspect="1"/>
            </p:cNvPicPr>
            <p:nvPr/>
          </p:nvPicPr>
          <p:blipFill>
            <a:blip r:embed="rId2"/>
            <a:srcRect/>
            <a:stretch>
              <a:fillRect/>
            </a:stretch>
          </p:blipFill>
          <p:spPr>
            <a:xfrm>
              <a:off x="0" y="0"/>
              <a:ext cx="664893" cy="689008"/>
            </a:xfrm>
            <a:prstGeom prst="rect">
              <a:avLst/>
            </a:prstGeom>
          </p:spPr>
        </p:pic>
        <p:pic>
          <p:nvPicPr>
            <p:cNvPr id="27" name="Picture 27"/>
            <p:cNvPicPr>
              <a:picLocks noChangeAspect="1"/>
            </p:cNvPicPr>
            <p:nvPr/>
          </p:nvPicPr>
          <p:blipFill>
            <a:blip r:embed="rId3"/>
            <a:srcRect/>
            <a:stretch>
              <a:fillRect/>
            </a:stretch>
          </p:blipFill>
          <p:spPr>
            <a:xfrm>
              <a:off x="191734" y="198163"/>
              <a:ext cx="281424" cy="292681"/>
            </a:xfrm>
            <a:prstGeom prst="rect">
              <a:avLst/>
            </a:prstGeom>
          </p:spPr>
        </p:pic>
      </p:grpSp>
      <p:grpSp>
        <p:nvGrpSpPr>
          <p:cNvPr id="28" name="Group 28"/>
          <p:cNvGrpSpPr/>
          <p:nvPr/>
        </p:nvGrpSpPr>
        <p:grpSpPr>
          <a:xfrm>
            <a:off x="1950675" y="7709556"/>
            <a:ext cx="498670" cy="516756"/>
            <a:chOff x="0" y="0"/>
            <a:chExt cx="664893" cy="689008"/>
          </a:xfrm>
        </p:grpSpPr>
        <p:pic>
          <p:nvPicPr>
            <p:cNvPr id="29" name="Picture 29"/>
            <p:cNvPicPr>
              <a:picLocks noChangeAspect="1"/>
            </p:cNvPicPr>
            <p:nvPr/>
          </p:nvPicPr>
          <p:blipFill>
            <a:blip r:embed="rId2"/>
            <a:srcRect/>
            <a:stretch>
              <a:fillRect/>
            </a:stretch>
          </p:blipFill>
          <p:spPr>
            <a:xfrm>
              <a:off x="0" y="0"/>
              <a:ext cx="664893" cy="689008"/>
            </a:xfrm>
            <a:prstGeom prst="rect">
              <a:avLst/>
            </a:prstGeom>
          </p:spPr>
        </p:pic>
        <p:pic>
          <p:nvPicPr>
            <p:cNvPr id="30" name="Picture 30"/>
            <p:cNvPicPr>
              <a:picLocks noChangeAspect="1"/>
            </p:cNvPicPr>
            <p:nvPr/>
          </p:nvPicPr>
          <p:blipFill>
            <a:blip r:embed="rId3"/>
            <a:srcRect/>
            <a:stretch>
              <a:fillRect/>
            </a:stretch>
          </p:blipFill>
          <p:spPr>
            <a:xfrm>
              <a:off x="191734" y="198163"/>
              <a:ext cx="281424" cy="292681"/>
            </a:xfrm>
            <a:prstGeom prst="rect">
              <a:avLst/>
            </a:prstGeom>
          </p:spPr>
        </p:pic>
      </p:grpSp>
      <p:pic>
        <p:nvPicPr>
          <p:cNvPr id="31" name="Picture 30">
            <a:extLst>
              <a:ext uri="{FF2B5EF4-FFF2-40B4-BE49-F238E27FC236}">
                <a16:creationId xmlns:a16="http://schemas.microsoft.com/office/drawing/2014/main" id="{38B51EB9-1FBA-407B-8E2E-228D910293B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6384274" y="9611746"/>
            <a:ext cx="1752600" cy="584835"/>
          </a:xfrm>
          <a:prstGeom prst="rect">
            <a:avLst/>
          </a:prstGeom>
        </p:spPr>
      </p:pic>
      <p:sp>
        <p:nvSpPr>
          <p:cNvPr id="5" name="Rectangle 4">
            <a:extLst>
              <a:ext uri="{FF2B5EF4-FFF2-40B4-BE49-F238E27FC236}">
                <a16:creationId xmlns:a16="http://schemas.microsoft.com/office/drawing/2014/main" id="{52B95A18-695C-4474-92C3-3134EC16B61F}"/>
              </a:ext>
            </a:extLst>
          </p:cNvPr>
          <p:cNvSpPr/>
          <p:nvPr/>
        </p:nvSpPr>
        <p:spPr>
          <a:xfrm>
            <a:off x="1028699" y="8572500"/>
            <a:ext cx="15125701" cy="451406"/>
          </a:xfrm>
          <a:prstGeom prst="rect">
            <a:avLst/>
          </a:prstGeom>
        </p:spPr>
        <p:txBody>
          <a:bodyPr wrap="square">
            <a:spAutoFit/>
          </a:bodyPr>
          <a:lstStyle/>
          <a:p>
            <a:pPr>
              <a:lnSpc>
                <a:spcPts val="2800"/>
              </a:lnSpc>
              <a:spcBef>
                <a:spcPct val="0"/>
              </a:spcBef>
            </a:pPr>
            <a:r>
              <a:rPr lang="en-US" sz="2400" dirty="0">
                <a:solidFill>
                  <a:srgbClr val="000000"/>
                </a:solidFill>
                <a:latin typeface="Glacial Indifference Bold"/>
              </a:rPr>
              <a:t>IN CONJUNCTION WITH THEIR APPLICATION, ALL APPLICANTS MUST SUBMIT PAYROLL DOCUMENTATION.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2376" y="1969806"/>
            <a:ext cx="14869193" cy="1070829"/>
            <a:chOff x="0" y="0"/>
            <a:chExt cx="9541430" cy="687142"/>
          </a:xfrm>
        </p:grpSpPr>
        <p:sp>
          <p:nvSpPr>
            <p:cNvPr id="3" name="Freeform 3"/>
            <p:cNvSpPr/>
            <p:nvPr/>
          </p:nvSpPr>
          <p:spPr>
            <a:xfrm>
              <a:off x="0" y="0"/>
              <a:ext cx="9541430" cy="687142"/>
            </a:xfrm>
            <a:custGeom>
              <a:avLst/>
              <a:gdLst/>
              <a:ahLst/>
              <a:cxnLst/>
              <a:rect l="l" t="t" r="r" b="b"/>
              <a:pathLst>
                <a:path w="9541430" h="687142">
                  <a:moveTo>
                    <a:pt x="9416969" y="687142"/>
                  </a:moveTo>
                  <a:lnTo>
                    <a:pt x="124460" y="687142"/>
                  </a:lnTo>
                  <a:cubicBezTo>
                    <a:pt x="55880" y="687142"/>
                    <a:pt x="0" y="631262"/>
                    <a:pt x="0" y="562682"/>
                  </a:cubicBezTo>
                  <a:lnTo>
                    <a:pt x="0" y="124460"/>
                  </a:lnTo>
                  <a:cubicBezTo>
                    <a:pt x="0" y="55880"/>
                    <a:pt x="55880" y="0"/>
                    <a:pt x="124460" y="0"/>
                  </a:cubicBezTo>
                  <a:lnTo>
                    <a:pt x="9416969" y="0"/>
                  </a:lnTo>
                  <a:cubicBezTo>
                    <a:pt x="9485550" y="0"/>
                    <a:pt x="9541430" y="55880"/>
                    <a:pt x="9541430" y="124460"/>
                  </a:cubicBezTo>
                  <a:lnTo>
                    <a:pt x="9541430" y="562682"/>
                  </a:lnTo>
                  <a:cubicBezTo>
                    <a:pt x="9541430" y="631262"/>
                    <a:pt x="9485550" y="687142"/>
                    <a:pt x="9416969" y="687142"/>
                  </a:cubicBezTo>
                  <a:close/>
                </a:path>
              </a:pathLst>
            </a:custGeom>
            <a:solidFill>
              <a:srgbClr val="9B1515"/>
            </a:solidFill>
          </p:spPr>
        </p:sp>
      </p:grpSp>
      <p:sp>
        <p:nvSpPr>
          <p:cNvPr id="4" name="TextBox 4"/>
          <p:cNvSpPr txBox="1"/>
          <p:nvPr/>
        </p:nvSpPr>
        <p:spPr>
          <a:xfrm>
            <a:off x="1374499" y="2228586"/>
            <a:ext cx="14466329" cy="500137"/>
          </a:xfrm>
          <a:prstGeom prst="rect">
            <a:avLst/>
          </a:prstGeom>
        </p:spPr>
        <p:txBody>
          <a:bodyPr lIns="0" tIns="0" rIns="0" bIns="0" rtlCol="0" anchor="t">
            <a:spAutoFit/>
          </a:bodyPr>
          <a:lstStyle/>
          <a:p>
            <a:pPr>
              <a:lnSpc>
                <a:spcPts val="4200"/>
              </a:lnSpc>
              <a:spcBef>
                <a:spcPct val="0"/>
              </a:spcBef>
            </a:pPr>
            <a:r>
              <a:rPr lang="en-US" sz="3000" dirty="0">
                <a:solidFill>
                  <a:srgbClr val="FFFFFF"/>
                </a:solidFill>
                <a:latin typeface="Glacial Indifference Bold"/>
              </a:rPr>
              <a:t>SPECIFICALLY, BORROWERS MUST PROVIDE A GOOD-FAITH CERTIFICATION THAT—</a:t>
            </a:r>
          </a:p>
        </p:txBody>
      </p:sp>
      <p:sp>
        <p:nvSpPr>
          <p:cNvPr id="7" name="TextBox 7"/>
          <p:cNvSpPr txBox="1"/>
          <p:nvPr/>
        </p:nvSpPr>
        <p:spPr>
          <a:xfrm>
            <a:off x="2870508" y="3074178"/>
            <a:ext cx="12967422" cy="2141190"/>
          </a:xfrm>
          <a:prstGeom prst="rect">
            <a:avLst/>
          </a:prstGeom>
        </p:spPr>
        <p:txBody>
          <a:bodyPr lIns="0" tIns="0" rIns="0" bIns="0" rtlCol="0" anchor="t">
            <a:spAutoFit/>
          </a:bodyPr>
          <a:lstStyle/>
          <a:p>
            <a:pPr>
              <a:lnSpc>
                <a:spcPts val="2840"/>
              </a:lnSpc>
            </a:pPr>
            <a:r>
              <a:rPr lang="en-US" sz="2000" dirty="0">
                <a:solidFill>
                  <a:srgbClr val="000000"/>
                </a:solidFill>
                <a:latin typeface="Glacial Indifference"/>
              </a:rPr>
              <a:t>The loan is needed to "support ongoing operations" during the COVID-19 emergency.</a:t>
            </a:r>
          </a:p>
          <a:p>
            <a:pPr>
              <a:lnSpc>
                <a:spcPts val="2840"/>
              </a:lnSpc>
            </a:pPr>
            <a:endParaRPr lang="en-US" sz="2000" dirty="0">
              <a:solidFill>
                <a:srgbClr val="000000"/>
              </a:solidFill>
              <a:latin typeface="Glacial Indifference"/>
            </a:endParaRPr>
          </a:p>
          <a:p>
            <a:pPr>
              <a:lnSpc>
                <a:spcPts val="2840"/>
              </a:lnSpc>
            </a:pPr>
            <a:r>
              <a:rPr lang="en-US" sz="2000" dirty="0">
                <a:solidFill>
                  <a:srgbClr val="000000"/>
                </a:solidFill>
                <a:latin typeface="Glacial Indifference"/>
              </a:rPr>
              <a:t>Funds will be used to retain workers and maintain payroll or make mortgage, lease, and utility payments.</a:t>
            </a:r>
            <a:endParaRPr lang="en-US" sz="2000" u="sng" dirty="0">
              <a:solidFill>
                <a:srgbClr val="000000"/>
              </a:solidFill>
              <a:latin typeface="Glacial Indifference Bold"/>
            </a:endParaRPr>
          </a:p>
          <a:p>
            <a:pPr>
              <a:lnSpc>
                <a:spcPts val="2840"/>
              </a:lnSpc>
            </a:pPr>
            <a:endParaRPr lang="en-US" sz="2000" u="sng" dirty="0">
              <a:solidFill>
                <a:srgbClr val="000000"/>
              </a:solidFill>
              <a:latin typeface="Glacial Indifference Bold"/>
            </a:endParaRPr>
          </a:p>
          <a:p>
            <a:pPr marL="0" lvl="0" indent="0">
              <a:lnSpc>
                <a:spcPts val="2840"/>
              </a:lnSpc>
            </a:pPr>
            <a:r>
              <a:rPr lang="en-US" sz="2000" dirty="0">
                <a:solidFill>
                  <a:srgbClr val="000000"/>
                </a:solidFill>
                <a:latin typeface="Glacial Indifference"/>
              </a:rPr>
              <a:t>They do not have an applications pending for, nor have their received, any other SBA business loan for the same purpose since February 15, 2020.</a:t>
            </a:r>
          </a:p>
        </p:txBody>
      </p:sp>
      <p:grpSp>
        <p:nvGrpSpPr>
          <p:cNvPr id="8" name="Group 8"/>
          <p:cNvGrpSpPr/>
          <p:nvPr/>
        </p:nvGrpSpPr>
        <p:grpSpPr>
          <a:xfrm>
            <a:off x="2276699" y="3131328"/>
            <a:ext cx="498670" cy="516756"/>
            <a:chOff x="0" y="0"/>
            <a:chExt cx="664893" cy="689008"/>
          </a:xfrm>
        </p:grpSpPr>
        <p:pic>
          <p:nvPicPr>
            <p:cNvPr id="9" name="Picture 9"/>
            <p:cNvPicPr>
              <a:picLocks noChangeAspect="1"/>
            </p:cNvPicPr>
            <p:nvPr/>
          </p:nvPicPr>
          <p:blipFill>
            <a:blip r:embed="rId2"/>
            <a:srcRect/>
            <a:stretch>
              <a:fillRect/>
            </a:stretch>
          </p:blipFill>
          <p:spPr>
            <a:xfrm>
              <a:off x="0" y="0"/>
              <a:ext cx="664893" cy="689008"/>
            </a:xfrm>
            <a:prstGeom prst="rect">
              <a:avLst/>
            </a:prstGeom>
          </p:spPr>
        </p:pic>
        <p:pic>
          <p:nvPicPr>
            <p:cNvPr id="10" name="Picture 10"/>
            <p:cNvPicPr>
              <a:picLocks noChangeAspect="1"/>
            </p:cNvPicPr>
            <p:nvPr/>
          </p:nvPicPr>
          <p:blipFill>
            <a:blip r:embed="rId3"/>
            <a:srcRect/>
            <a:stretch>
              <a:fillRect/>
            </a:stretch>
          </p:blipFill>
          <p:spPr>
            <a:xfrm>
              <a:off x="191734" y="198163"/>
              <a:ext cx="281424" cy="292681"/>
            </a:xfrm>
            <a:prstGeom prst="rect">
              <a:avLst/>
            </a:prstGeom>
          </p:spPr>
        </p:pic>
      </p:grpSp>
      <p:grpSp>
        <p:nvGrpSpPr>
          <p:cNvPr id="11" name="Group 11"/>
          <p:cNvGrpSpPr/>
          <p:nvPr/>
        </p:nvGrpSpPr>
        <p:grpSpPr>
          <a:xfrm>
            <a:off x="2276699" y="3846884"/>
            <a:ext cx="498670" cy="516756"/>
            <a:chOff x="0" y="0"/>
            <a:chExt cx="664893" cy="689008"/>
          </a:xfrm>
        </p:grpSpPr>
        <p:pic>
          <p:nvPicPr>
            <p:cNvPr id="12" name="Picture 12"/>
            <p:cNvPicPr>
              <a:picLocks noChangeAspect="1"/>
            </p:cNvPicPr>
            <p:nvPr/>
          </p:nvPicPr>
          <p:blipFill>
            <a:blip r:embed="rId2"/>
            <a:srcRect/>
            <a:stretch>
              <a:fillRect/>
            </a:stretch>
          </p:blipFill>
          <p:spPr>
            <a:xfrm>
              <a:off x="0" y="0"/>
              <a:ext cx="664893" cy="689008"/>
            </a:xfrm>
            <a:prstGeom prst="rect">
              <a:avLst/>
            </a:prstGeom>
          </p:spPr>
        </p:pic>
        <p:pic>
          <p:nvPicPr>
            <p:cNvPr id="13" name="Picture 13"/>
            <p:cNvPicPr>
              <a:picLocks noChangeAspect="1"/>
            </p:cNvPicPr>
            <p:nvPr/>
          </p:nvPicPr>
          <p:blipFill>
            <a:blip r:embed="rId3"/>
            <a:srcRect/>
            <a:stretch>
              <a:fillRect/>
            </a:stretch>
          </p:blipFill>
          <p:spPr>
            <a:xfrm>
              <a:off x="191734" y="198163"/>
              <a:ext cx="281424" cy="292681"/>
            </a:xfrm>
            <a:prstGeom prst="rect">
              <a:avLst/>
            </a:prstGeom>
          </p:spPr>
        </p:pic>
      </p:grpSp>
      <p:grpSp>
        <p:nvGrpSpPr>
          <p:cNvPr id="14" name="Group 14"/>
          <p:cNvGrpSpPr/>
          <p:nvPr/>
        </p:nvGrpSpPr>
        <p:grpSpPr>
          <a:xfrm>
            <a:off x="2276699" y="4498328"/>
            <a:ext cx="498670" cy="516756"/>
            <a:chOff x="0" y="0"/>
            <a:chExt cx="664893" cy="689008"/>
          </a:xfrm>
        </p:grpSpPr>
        <p:pic>
          <p:nvPicPr>
            <p:cNvPr id="15" name="Picture 15"/>
            <p:cNvPicPr>
              <a:picLocks noChangeAspect="1"/>
            </p:cNvPicPr>
            <p:nvPr/>
          </p:nvPicPr>
          <p:blipFill>
            <a:blip r:embed="rId2"/>
            <a:srcRect/>
            <a:stretch>
              <a:fillRect/>
            </a:stretch>
          </p:blipFill>
          <p:spPr>
            <a:xfrm>
              <a:off x="0" y="0"/>
              <a:ext cx="664893" cy="689008"/>
            </a:xfrm>
            <a:prstGeom prst="rect">
              <a:avLst/>
            </a:prstGeom>
          </p:spPr>
        </p:pic>
        <p:pic>
          <p:nvPicPr>
            <p:cNvPr id="16" name="Picture 16"/>
            <p:cNvPicPr>
              <a:picLocks noChangeAspect="1"/>
            </p:cNvPicPr>
            <p:nvPr/>
          </p:nvPicPr>
          <p:blipFill>
            <a:blip r:embed="rId3"/>
            <a:srcRect/>
            <a:stretch>
              <a:fillRect/>
            </a:stretch>
          </p:blipFill>
          <p:spPr>
            <a:xfrm>
              <a:off x="191734" y="198163"/>
              <a:ext cx="281424" cy="292681"/>
            </a:xfrm>
            <a:prstGeom prst="rect">
              <a:avLst/>
            </a:prstGeom>
          </p:spPr>
        </p:pic>
      </p:grpSp>
      <p:sp>
        <p:nvSpPr>
          <p:cNvPr id="17" name="TextBox 17"/>
          <p:cNvSpPr txBox="1"/>
          <p:nvPr/>
        </p:nvSpPr>
        <p:spPr>
          <a:xfrm>
            <a:off x="4585123" y="618272"/>
            <a:ext cx="9117755" cy="946150"/>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THE APPLICATION PROCESS</a:t>
            </a:r>
          </a:p>
        </p:txBody>
      </p:sp>
      <p:sp>
        <p:nvSpPr>
          <p:cNvPr id="18" name="TextBox 18"/>
          <p:cNvSpPr txBox="1"/>
          <p:nvPr/>
        </p:nvSpPr>
        <p:spPr>
          <a:xfrm>
            <a:off x="2873407" y="5448300"/>
            <a:ext cx="13061061" cy="4283224"/>
          </a:xfrm>
          <a:prstGeom prst="rect">
            <a:avLst/>
          </a:prstGeom>
        </p:spPr>
        <p:txBody>
          <a:bodyPr lIns="0" tIns="0" rIns="0" bIns="0" rtlCol="0" anchor="t">
            <a:spAutoFit/>
          </a:bodyPr>
          <a:lstStyle/>
          <a:p>
            <a:pPr>
              <a:lnSpc>
                <a:spcPts val="2800"/>
              </a:lnSpc>
            </a:pPr>
            <a:r>
              <a:rPr lang="en-US" sz="2000" dirty="0">
                <a:solidFill>
                  <a:srgbClr val="000000"/>
                </a:solidFill>
                <a:latin typeface="Glacial Indifference"/>
              </a:rPr>
              <a:t>The borrower will provide the lender documentation that verifies the number of full-time equivalent employees on payroll, the dollar amount of payroll costs, covered mortgage interest payments, covered rent payments, and covered utility payments for the eight weeks after getting the loan.</a:t>
            </a:r>
          </a:p>
          <a:p>
            <a:pPr>
              <a:lnSpc>
                <a:spcPts val="2800"/>
              </a:lnSpc>
            </a:pPr>
            <a:endParaRPr lang="en-US" sz="2000" dirty="0">
              <a:solidFill>
                <a:srgbClr val="000000"/>
              </a:solidFill>
              <a:latin typeface="Glacial Indifference"/>
            </a:endParaRPr>
          </a:p>
          <a:p>
            <a:pPr>
              <a:lnSpc>
                <a:spcPts val="2800"/>
              </a:lnSpc>
            </a:pPr>
            <a:r>
              <a:rPr lang="en-US" sz="2000" dirty="0">
                <a:solidFill>
                  <a:srgbClr val="000000"/>
                </a:solidFill>
                <a:latin typeface="Glacial Indifference"/>
              </a:rPr>
              <a:t>Loan forgiveness will be provided for the sum of documented payroll costs, covered rent payments, and covered utilities.  </a:t>
            </a:r>
            <a:r>
              <a:rPr lang="en-US" sz="2000" u="sng" dirty="0">
                <a:solidFill>
                  <a:srgbClr val="000000"/>
                </a:solidFill>
                <a:latin typeface="Glacial Indifference"/>
              </a:rPr>
              <a:t>Also must  acknowledge/agree to the possibility that “not more than 25% of the forgiven amount may be for non-payroll costs.”</a:t>
            </a:r>
          </a:p>
          <a:p>
            <a:pPr>
              <a:lnSpc>
                <a:spcPts val="2800"/>
              </a:lnSpc>
            </a:pPr>
            <a:endParaRPr lang="en-US" sz="2000" dirty="0">
              <a:solidFill>
                <a:srgbClr val="000000"/>
              </a:solidFill>
              <a:latin typeface="Glacial Indifference"/>
            </a:endParaRPr>
          </a:p>
          <a:p>
            <a:pPr>
              <a:lnSpc>
                <a:spcPts val="2800"/>
              </a:lnSpc>
            </a:pPr>
            <a:r>
              <a:rPr lang="en-US" sz="2000" dirty="0">
                <a:solidFill>
                  <a:srgbClr val="000000"/>
                </a:solidFill>
                <a:latin typeface="Glacial Indifference"/>
              </a:rPr>
              <a:t>All the information provided by the borrower is true and accurate. </a:t>
            </a:r>
          </a:p>
          <a:p>
            <a:pPr>
              <a:lnSpc>
                <a:spcPts val="2800"/>
              </a:lnSpc>
            </a:pPr>
            <a:endParaRPr lang="en-US" sz="2000" dirty="0">
              <a:solidFill>
                <a:srgbClr val="000000"/>
              </a:solidFill>
              <a:latin typeface="Glacial Indifference"/>
            </a:endParaRPr>
          </a:p>
          <a:p>
            <a:pPr>
              <a:lnSpc>
                <a:spcPts val="2800"/>
              </a:lnSpc>
            </a:pPr>
            <a:r>
              <a:rPr lang="en-US" sz="2000" dirty="0">
                <a:solidFill>
                  <a:srgbClr val="000000"/>
                </a:solidFill>
                <a:latin typeface="Glacial Indifference"/>
              </a:rPr>
              <a:t>The lender will calculate the eligible loan amount using the tax documents submitted.</a:t>
            </a:r>
          </a:p>
          <a:p>
            <a:pPr algn="l">
              <a:lnSpc>
                <a:spcPts val="2800"/>
              </a:lnSpc>
              <a:spcBef>
                <a:spcPct val="0"/>
              </a:spcBef>
            </a:pPr>
            <a:endParaRPr lang="en-US" sz="2000" dirty="0">
              <a:solidFill>
                <a:srgbClr val="000000"/>
              </a:solidFill>
              <a:latin typeface="Glacial Indifference"/>
            </a:endParaRPr>
          </a:p>
        </p:txBody>
      </p:sp>
      <p:pic>
        <p:nvPicPr>
          <p:cNvPr id="19" name="Picture 19"/>
          <p:cNvPicPr>
            <a:picLocks noChangeAspect="1"/>
          </p:cNvPicPr>
          <p:nvPr/>
        </p:nvPicPr>
        <p:blipFill>
          <a:blip r:embed="rId2">
            <a:alphaModFix amt="9999"/>
          </a:blip>
          <a:srcRect/>
          <a:stretch>
            <a:fillRect/>
          </a:stretch>
        </p:blipFill>
        <p:spPr>
          <a:xfrm rot="1314425">
            <a:off x="-5150983" y="-3015685"/>
            <a:ext cx="9403949" cy="9745025"/>
          </a:xfrm>
          <a:prstGeom prst="rect">
            <a:avLst/>
          </a:prstGeom>
        </p:spPr>
      </p:pic>
      <p:pic>
        <p:nvPicPr>
          <p:cNvPr id="20" name="Picture 20"/>
          <p:cNvPicPr>
            <a:picLocks noChangeAspect="1"/>
          </p:cNvPicPr>
          <p:nvPr/>
        </p:nvPicPr>
        <p:blipFill>
          <a:blip r:embed="rId4"/>
          <a:srcRect/>
          <a:stretch>
            <a:fillRect/>
          </a:stretch>
        </p:blipFill>
        <p:spPr>
          <a:xfrm rot="-2064611">
            <a:off x="-253101" y="-190349"/>
            <a:ext cx="1287179" cy="1333864"/>
          </a:xfrm>
          <a:prstGeom prst="rect">
            <a:avLst/>
          </a:prstGeom>
        </p:spPr>
      </p:pic>
      <p:grpSp>
        <p:nvGrpSpPr>
          <p:cNvPr id="21" name="Group 21"/>
          <p:cNvGrpSpPr/>
          <p:nvPr/>
        </p:nvGrpSpPr>
        <p:grpSpPr>
          <a:xfrm>
            <a:off x="1298351" y="296018"/>
            <a:ext cx="571500" cy="57150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1515"/>
            </a:solidFill>
          </p:spPr>
        </p:sp>
      </p:grpSp>
      <p:grpSp>
        <p:nvGrpSpPr>
          <p:cNvPr id="26" name="Group 26"/>
          <p:cNvGrpSpPr/>
          <p:nvPr/>
        </p:nvGrpSpPr>
        <p:grpSpPr>
          <a:xfrm>
            <a:off x="2279598" y="5448300"/>
            <a:ext cx="498670" cy="516756"/>
            <a:chOff x="0" y="0"/>
            <a:chExt cx="664893" cy="689008"/>
          </a:xfrm>
        </p:grpSpPr>
        <p:pic>
          <p:nvPicPr>
            <p:cNvPr id="27" name="Picture 27"/>
            <p:cNvPicPr>
              <a:picLocks noChangeAspect="1"/>
            </p:cNvPicPr>
            <p:nvPr/>
          </p:nvPicPr>
          <p:blipFill>
            <a:blip r:embed="rId2"/>
            <a:srcRect/>
            <a:stretch>
              <a:fillRect/>
            </a:stretch>
          </p:blipFill>
          <p:spPr>
            <a:xfrm>
              <a:off x="0" y="0"/>
              <a:ext cx="664893" cy="689008"/>
            </a:xfrm>
            <a:prstGeom prst="rect">
              <a:avLst/>
            </a:prstGeom>
          </p:spPr>
        </p:pic>
        <p:pic>
          <p:nvPicPr>
            <p:cNvPr id="28" name="Picture 28"/>
            <p:cNvPicPr>
              <a:picLocks noChangeAspect="1"/>
            </p:cNvPicPr>
            <p:nvPr/>
          </p:nvPicPr>
          <p:blipFill>
            <a:blip r:embed="rId3"/>
            <a:srcRect/>
            <a:stretch>
              <a:fillRect/>
            </a:stretch>
          </p:blipFill>
          <p:spPr>
            <a:xfrm>
              <a:off x="191734" y="198163"/>
              <a:ext cx="281424" cy="292681"/>
            </a:xfrm>
            <a:prstGeom prst="rect">
              <a:avLst/>
            </a:prstGeom>
          </p:spPr>
        </p:pic>
      </p:grpSp>
      <p:grpSp>
        <p:nvGrpSpPr>
          <p:cNvPr id="29" name="Group 29"/>
          <p:cNvGrpSpPr/>
          <p:nvPr/>
        </p:nvGrpSpPr>
        <p:grpSpPr>
          <a:xfrm>
            <a:off x="2279598" y="6819900"/>
            <a:ext cx="498670" cy="516756"/>
            <a:chOff x="0" y="0"/>
            <a:chExt cx="664893" cy="689008"/>
          </a:xfrm>
        </p:grpSpPr>
        <p:pic>
          <p:nvPicPr>
            <p:cNvPr id="30" name="Picture 30"/>
            <p:cNvPicPr>
              <a:picLocks noChangeAspect="1"/>
            </p:cNvPicPr>
            <p:nvPr/>
          </p:nvPicPr>
          <p:blipFill>
            <a:blip r:embed="rId2"/>
            <a:srcRect/>
            <a:stretch>
              <a:fillRect/>
            </a:stretch>
          </p:blipFill>
          <p:spPr>
            <a:xfrm>
              <a:off x="0" y="0"/>
              <a:ext cx="664893" cy="689008"/>
            </a:xfrm>
            <a:prstGeom prst="rect">
              <a:avLst/>
            </a:prstGeom>
          </p:spPr>
        </p:pic>
        <p:pic>
          <p:nvPicPr>
            <p:cNvPr id="31" name="Picture 31"/>
            <p:cNvPicPr>
              <a:picLocks noChangeAspect="1"/>
            </p:cNvPicPr>
            <p:nvPr/>
          </p:nvPicPr>
          <p:blipFill>
            <a:blip r:embed="rId3"/>
            <a:srcRect/>
            <a:stretch>
              <a:fillRect/>
            </a:stretch>
          </p:blipFill>
          <p:spPr>
            <a:xfrm>
              <a:off x="191734" y="198163"/>
              <a:ext cx="281424" cy="292681"/>
            </a:xfrm>
            <a:prstGeom prst="rect">
              <a:avLst/>
            </a:prstGeom>
          </p:spPr>
        </p:pic>
      </p:grpSp>
      <p:grpSp>
        <p:nvGrpSpPr>
          <p:cNvPr id="32" name="Group 32"/>
          <p:cNvGrpSpPr/>
          <p:nvPr/>
        </p:nvGrpSpPr>
        <p:grpSpPr>
          <a:xfrm>
            <a:off x="2279598" y="8208144"/>
            <a:ext cx="498670" cy="516756"/>
            <a:chOff x="0" y="0"/>
            <a:chExt cx="664893" cy="689008"/>
          </a:xfrm>
        </p:grpSpPr>
        <p:pic>
          <p:nvPicPr>
            <p:cNvPr id="33" name="Picture 33"/>
            <p:cNvPicPr>
              <a:picLocks noChangeAspect="1"/>
            </p:cNvPicPr>
            <p:nvPr/>
          </p:nvPicPr>
          <p:blipFill>
            <a:blip r:embed="rId2"/>
            <a:srcRect/>
            <a:stretch>
              <a:fillRect/>
            </a:stretch>
          </p:blipFill>
          <p:spPr>
            <a:xfrm>
              <a:off x="0" y="0"/>
              <a:ext cx="664893" cy="689008"/>
            </a:xfrm>
            <a:prstGeom prst="rect">
              <a:avLst/>
            </a:prstGeom>
          </p:spPr>
        </p:pic>
        <p:pic>
          <p:nvPicPr>
            <p:cNvPr id="34" name="Picture 34"/>
            <p:cNvPicPr>
              <a:picLocks noChangeAspect="1"/>
            </p:cNvPicPr>
            <p:nvPr/>
          </p:nvPicPr>
          <p:blipFill>
            <a:blip r:embed="rId3"/>
            <a:srcRect/>
            <a:stretch>
              <a:fillRect/>
            </a:stretch>
          </p:blipFill>
          <p:spPr>
            <a:xfrm>
              <a:off x="191734" y="198163"/>
              <a:ext cx="281424" cy="292681"/>
            </a:xfrm>
            <a:prstGeom prst="rect">
              <a:avLst/>
            </a:prstGeom>
          </p:spPr>
        </p:pic>
      </p:grpSp>
      <p:grpSp>
        <p:nvGrpSpPr>
          <p:cNvPr id="35" name="Group 35"/>
          <p:cNvGrpSpPr/>
          <p:nvPr/>
        </p:nvGrpSpPr>
        <p:grpSpPr>
          <a:xfrm>
            <a:off x="2279598" y="8970144"/>
            <a:ext cx="498670" cy="516756"/>
            <a:chOff x="0" y="0"/>
            <a:chExt cx="664893" cy="689008"/>
          </a:xfrm>
        </p:grpSpPr>
        <p:pic>
          <p:nvPicPr>
            <p:cNvPr id="36" name="Picture 36"/>
            <p:cNvPicPr>
              <a:picLocks noChangeAspect="1"/>
            </p:cNvPicPr>
            <p:nvPr/>
          </p:nvPicPr>
          <p:blipFill>
            <a:blip r:embed="rId2"/>
            <a:srcRect/>
            <a:stretch>
              <a:fillRect/>
            </a:stretch>
          </p:blipFill>
          <p:spPr>
            <a:xfrm>
              <a:off x="0" y="0"/>
              <a:ext cx="664893" cy="689008"/>
            </a:xfrm>
            <a:prstGeom prst="rect">
              <a:avLst/>
            </a:prstGeom>
          </p:spPr>
        </p:pic>
        <p:pic>
          <p:nvPicPr>
            <p:cNvPr id="37" name="Picture 37"/>
            <p:cNvPicPr>
              <a:picLocks noChangeAspect="1"/>
            </p:cNvPicPr>
            <p:nvPr/>
          </p:nvPicPr>
          <p:blipFill>
            <a:blip r:embed="rId3"/>
            <a:srcRect/>
            <a:stretch>
              <a:fillRect/>
            </a:stretch>
          </p:blipFill>
          <p:spPr>
            <a:xfrm>
              <a:off x="191734" y="198163"/>
              <a:ext cx="281424" cy="292681"/>
            </a:xfrm>
            <a:prstGeom prst="rect">
              <a:avLst/>
            </a:prstGeom>
          </p:spPr>
        </p:pic>
      </p:grpSp>
      <p:pic>
        <p:nvPicPr>
          <p:cNvPr id="40" name="Picture 39">
            <a:extLst>
              <a:ext uri="{FF2B5EF4-FFF2-40B4-BE49-F238E27FC236}">
                <a16:creationId xmlns:a16="http://schemas.microsoft.com/office/drawing/2014/main" id="{D3DCDCDE-59BD-480C-83DA-B91E79844B0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6371604" y="9621335"/>
            <a:ext cx="1752600" cy="5848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479131">
            <a:off x="-3805039" y="2764921"/>
            <a:ext cx="11828430" cy="12257441"/>
          </a:xfrm>
          <a:prstGeom prst="rect">
            <a:avLst/>
          </a:prstGeom>
        </p:spPr>
      </p:pic>
      <p:pic>
        <p:nvPicPr>
          <p:cNvPr id="3" name="Picture 3"/>
          <p:cNvPicPr>
            <a:picLocks noChangeAspect="1"/>
          </p:cNvPicPr>
          <p:nvPr/>
        </p:nvPicPr>
        <p:blipFill>
          <a:blip r:embed="rId3">
            <a:alphaModFix amt="9999"/>
          </a:blip>
          <a:srcRect/>
          <a:stretch>
            <a:fillRect/>
          </a:stretch>
        </p:blipFill>
        <p:spPr>
          <a:xfrm rot="162892">
            <a:off x="13750538" y="1706427"/>
            <a:ext cx="6837941" cy="7085949"/>
          </a:xfrm>
          <a:prstGeom prst="rect">
            <a:avLst/>
          </a:prstGeom>
        </p:spPr>
      </p:pic>
      <p:pic>
        <p:nvPicPr>
          <p:cNvPr id="4" name="Picture 4"/>
          <p:cNvPicPr>
            <a:picLocks noChangeAspect="1"/>
          </p:cNvPicPr>
          <p:nvPr/>
        </p:nvPicPr>
        <p:blipFill>
          <a:blip r:embed="rId2">
            <a:alphaModFix amt="19999"/>
          </a:blip>
          <a:srcRect/>
          <a:stretch>
            <a:fillRect/>
          </a:stretch>
        </p:blipFill>
        <p:spPr>
          <a:xfrm rot="4280451">
            <a:off x="15442780" y="-1044451"/>
            <a:ext cx="4001180" cy="4146301"/>
          </a:xfrm>
          <a:prstGeom prst="rect">
            <a:avLst/>
          </a:prstGeom>
        </p:spPr>
      </p:pic>
      <p:pic>
        <p:nvPicPr>
          <p:cNvPr id="5" name="Picture 5"/>
          <p:cNvPicPr>
            <a:picLocks noChangeAspect="1"/>
          </p:cNvPicPr>
          <p:nvPr/>
        </p:nvPicPr>
        <p:blipFill>
          <a:blip r:embed="rId2"/>
          <a:srcRect/>
          <a:stretch>
            <a:fillRect/>
          </a:stretch>
        </p:blipFill>
        <p:spPr>
          <a:xfrm rot="-7714294">
            <a:off x="13724600" y="-373897"/>
            <a:ext cx="2229048" cy="2309894"/>
          </a:xfrm>
          <a:prstGeom prst="rect">
            <a:avLst/>
          </a:prstGeom>
        </p:spPr>
      </p:pic>
      <p:grpSp>
        <p:nvGrpSpPr>
          <p:cNvPr id="6" name="Group 6"/>
          <p:cNvGrpSpPr/>
          <p:nvPr/>
        </p:nvGrpSpPr>
        <p:grpSpPr>
          <a:xfrm>
            <a:off x="10707748" y="4235350"/>
            <a:ext cx="6667900" cy="2793512"/>
            <a:chOff x="0" y="-9525"/>
            <a:chExt cx="8890533" cy="2237925"/>
          </a:xfrm>
        </p:grpSpPr>
        <p:sp>
          <p:nvSpPr>
            <p:cNvPr id="7" name="TextBox 7"/>
            <p:cNvSpPr txBox="1"/>
            <p:nvPr/>
          </p:nvSpPr>
          <p:spPr>
            <a:xfrm>
              <a:off x="0" y="-9525"/>
              <a:ext cx="8890533" cy="1849234"/>
            </a:xfrm>
            <a:prstGeom prst="rect">
              <a:avLst/>
            </a:prstGeom>
          </p:spPr>
          <p:txBody>
            <a:bodyPr lIns="0" tIns="0" rIns="0" bIns="0" rtlCol="0" anchor="t">
              <a:spAutoFit/>
            </a:bodyPr>
            <a:lstStyle/>
            <a:p>
              <a:pPr algn="ctr">
                <a:lnSpc>
                  <a:spcPts val="3600"/>
                </a:lnSpc>
              </a:pPr>
              <a:r>
                <a:rPr lang="en-US" sz="3000" spc="300" dirty="0">
                  <a:solidFill>
                    <a:srgbClr val="000000"/>
                  </a:solidFill>
                  <a:latin typeface="Glacial Indifference Bold"/>
                </a:rPr>
                <a:t>250% OF AVERAGE MONTHLY "PAYROLL COSTS" DURING THE LAST YEAR (OR ALTERNATIVE LOOK-BACK PERIODS FOR NEW AND SEASONAL BUSINESSES)</a:t>
              </a:r>
            </a:p>
          </p:txBody>
        </p:sp>
        <p:sp>
          <p:nvSpPr>
            <p:cNvPr id="8" name="TextBox 8"/>
            <p:cNvSpPr txBox="1"/>
            <p:nvPr/>
          </p:nvSpPr>
          <p:spPr>
            <a:xfrm>
              <a:off x="0" y="1945878"/>
              <a:ext cx="8890533" cy="282522"/>
            </a:xfrm>
            <a:prstGeom prst="rect">
              <a:avLst/>
            </a:prstGeom>
          </p:spPr>
          <p:txBody>
            <a:bodyPr lIns="0" tIns="0" rIns="0" bIns="0" rtlCol="0" anchor="t">
              <a:spAutoFit/>
            </a:bodyPr>
            <a:lstStyle/>
            <a:p>
              <a:pPr algn="ctr">
                <a:lnSpc>
                  <a:spcPts val="3000"/>
                </a:lnSpc>
              </a:pPr>
              <a:r>
                <a:rPr lang="en-US" sz="2000" dirty="0">
                  <a:solidFill>
                    <a:srgbClr val="000000"/>
                  </a:solidFill>
                  <a:latin typeface="Glacial Indifference"/>
                </a:rPr>
                <a:t>Plus any outstanding EIDL amounts to be refinanced</a:t>
              </a:r>
            </a:p>
          </p:txBody>
        </p:sp>
      </p:grpSp>
      <p:grpSp>
        <p:nvGrpSpPr>
          <p:cNvPr id="9" name="Group 9"/>
          <p:cNvGrpSpPr/>
          <p:nvPr/>
        </p:nvGrpSpPr>
        <p:grpSpPr>
          <a:xfrm>
            <a:off x="16687800" y="1028700"/>
            <a:ext cx="571500" cy="5715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46B6B"/>
            </a:solidFill>
          </p:spPr>
        </p:sp>
      </p:grpSp>
      <p:grpSp>
        <p:nvGrpSpPr>
          <p:cNvPr id="11" name="Group 11"/>
          <p:cNvGrpSpPr/>
          <p:nvPr/>
        </p:nvGrpSpPr>
        <p:grpSpPr>
          <a:xfrm>
            <a:off x="-152400" y="8077200"/>
            <a:ext cx="1181100" cy="118110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E2E2"/>
            </a:solidFill>
          </p:spPr>
        </p:sp>
      </p:grpSp>
      <p:grpSp>
        <p:nvGrpSpPr>
          <p:cNvPr id="13" name="Group 13"/>
          <p:cNvGrpSpPr/>
          <p:nvPr/>
        </p:nvGrpSpPr>
        <p:grpSpPr>
          <a:xfrm>
            <a:off x="2476100" y="4626556"/>
            <a:ext cx="4399114" cy="1261616"/>
            <a:chOff x="0" y="0"/>
            <a:chExt cx="5865485" cy="1682155"/>
          </a:xfrm>
        </p:grpSpPr>
        <p:sp>
          <p:nvSpPr>
            <p:cNvPr id="14" name="TextBox 14"/>
            <p:cNvSpPr txBox="1"/>
            <p:nvPr/>
          </p:nvSpPr>
          <p:spPr>
            <a:xfrm>
              <a:off x="0" y="-9525"/>
              <a:ext cx="5865485" cy="839986"/>
            </a:xfrm>
            <a:prstGeom prst="rect">
              <a:avLst/>
            </a:prstGeom>
          </p:spPr>
          <p:txBody>
            <a:bodyPr lIns="0" tIns="0" rIns="0" bIns="0" rtlCol="0" anchor="t">
              <a:spAutoFit/>
            </a:bodyPr>
            <a:lstStyle/>
            <a:p>
              <a:pPr>
                <a:lnSpc>
                  <a:spcPts val="5040"/>
                </a:lnSpc>
              </a:pPr>
              <a:r>
                <a:rPr lang="en-US" sz="4200" spc="420" dirty="0">
                  <a:solidFill>
                    <a:srgbClr val="FFFFFF"/>
                  </a:solidFill>
                  <a:latin typeface="Glacial Indifference Bold"/>
                </a:rPr>
                <a:t>$10 MILLION</a:t>
              </a:r>
            </a:p>
          </p:txBody>
        </p:sp>
        <p:sp>
          <p:nvSpPr>
            <p:cNvPr id="15" name="TextBox 15"/>
            <p:cNvSpPr txBox="1"/>
            <p:nvPr/>
          </p:nvSpPr>
          <p:spPr>
            <a:xfrm>
              <a:off x="0" y="989211"/>
              <a:ext cx="5865485" cy="692944"/>
            </a:xfrm>
            <a:prstGeom prst="rect">
              <a:avLst/>
            </a:prstGeom>
          </p:spPr>
          <p:txBody>
            <a:bodyPr lIns="0" tIns="0" rIns="0" bIns="0" rtlCol="0" anchor="t">
              <a:spAutoFit/>
            </a:bodyPr>
            <a:lstStyle/>
            <a:p>
              <a:pPr>
                <a:lnSpc>
                  <a:spcPts val="4500"/>
                </a:lnSpc>
              </a:pPr>
              <a:endParaRPr dirty="0"/>
            </a:p>
          </p:txBody>
        </p:sp>
      </p:grpSp>
      <p:sp>
        <p:nvSpPr>
          <p:cNvPr id="16" name="TextBox 16"/>
          <p:cNvSpPr txBox="1"/>
          <p:nvPr/>
        </p:nvSpPr>
        <p:spPr>
          <a:xfrm>
            <a:off x="4714925" y="666750"/>
            <a:ext cx="8858151" cy="946150"/>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MAXIMUM LOAN AMOUNT</a:t>
            </a:r>
          </a:p>
        </p:txBody>
      </p:sp>
      <p:sp>
        <p:nvSpPr>
          <p:cNvPr id="17" name="TextBox 17"/>
          <p:cNvSpPr txBox="1"/>
          <p:nvPr/>
        </p:nvSpPr>
        <p:spPr>
          <a:xfrm>
            <a:off x="1752944" y="1790276"/>
            <a:ext cx="15298605" cy="519113"/>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Glacial Indifference Bold"/>
              </a:rPr>
              <a:t>LOANS ARE CAPPED AT THE </a:t>
            </a:r>
            <a:r>
              <a:rPr lang="en-US" sz="3000" u="sng" dirty="0">
                <a:solidFill>
                  <a:srgbClr val="000000"/>
                </a:solidFill>
                <a:latin typeface="Glacial Indifference Bold"/>
              </a:rPr>
              <a:t>LESSER</a:t>
            </a:r>
            <a:r>
              <a:rPr lang="en-US" sz="3000" dirty="0">
                <a:solidFill>
                  <a:srgbClr val="000000"/>
                </a:solidFill>
                <a:latin typeface="Glacial Indifference Bold"/>
              </a:rPr>
              <a:t> OF—</a:t>
            </a:r>
          </a:p>
        </p:txBody>
      </p:sp>
      <p:sp>
        <p:nvSpPr>
          <p:cNvPr id="18" name="TextBox 18"/>
          <p:cNvSpPr txBox="1"/>
          <p:nvPr/>
        </p:nvSpPr>
        <p:spPr>
          <a:xfrm>
            <a:off x="8313499" y="4539615"/>
            <a:ext cx="1472582" cy="603885"/>
          </a:xfrm>
          <a:prstGeom prst="rect">
            <a:avLst/>
          </a:prstGeom>
        </p:spPr>
        <p:txBody>
          <a:bodyPr lIns="0" tIns="0" rIns="0" bIns="0" rtlCol="0" anchor="t">
            <a:spAutoFit/>
          </a:bodyPr>
          <a:lstStyle/>
          <a:p>
            <a:pPr algn="ctr">
              <a:lnSpc>
                <a:spcPts val="5040"/>
              </a:lnSpc>
              <a:spcBef>
                <a:spcPct val="0"/>
              </a:spcBef>
            </a:pPr>
            <a:r>
              <a:rPr lang="en-US" sz="3600" u="sng" dirty="0">
                <a:solidFill>
                  <a:srgbClr val="000000"/>
                </a:solidFill>
                <a:latin typeface="Glacial Indifference Bold"/>
              </a:rPr>
              <a:t>OR</a:t>
            </a:r>
          </a:p>
        </p:txBody>
      </p:sp>
      <p:pic>
        <p:nvPicPr>
          <p:cNvPr id="20" name="Picture 19">
            <a:extLst>
              <a:ext uri="{FF2B5EF4-FFF2-40B4-BE49-F238E27FC236}">
                <a16:creationId xmlns:a16="http://schemas.microsoft.com/office/drawing/2014/main" id="{924260C6-B0CE-4DC2-8EBB-455755DD1BF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371604" y="9621335"/>
            <a:ext cx="1752600" cy="5848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2944" y="2627985"/>
            <a:ext cx="3412586" cy="3640311"/>
            <a:chOff x="0" y="0"/>
            <a:chExt cx="2721283" cy="2902876"/>
          </a:xfrm>
        </p:grpSpPr>
        <p:sp>
          <p:nvSpPr>
            <p:cNvPr id="3" name="Freeform 3"/>
            <p:cNvSpPr/>
            <p:nvPr/>
          </p:nvSpPr>
          <p:spPr>
            <a:xfrm>
              <a:off x="0" y="0"/>
              <a:ext cx="2721283" cy="2902876"/>
            </a:xfrm>
            <a:custGeom>
              <a:avLst/>
              <a:gdLst/>
              <a:ahLst/>
              <a:cxnLst/>
              <a:rect l="l" t="t" r="r" b="b"/>
              <a:pathLst>
                <a:path w="2721283" h="2902876">
                  <a:moveTo>
                    <a:pt x="2596823" y="2902876"/>
                  </a:moveTo>
                  <a:lnTo>
                    <a:pt x="124460" y="2902876"/>
                  </a:lnTo>
                  <a:cubicBezTo>
                    <a:pt x="55880" y="2902876"/>
                    <a:pt x="0" y="2846996"/>
                    <a:pt x="0" y="2778416"/>
                  </a:cubicBezTo>
                  <a:lnTo>
                    <a:pt x="0" y="124460"/>
                  </a:lnTo>
                  <a:cubicBezTo>
                    <a:pt x="0" y="55880"/>
                    <a:pt x="55880" y="0"/>
                    <a:pt x="124460" y="0"/>
                  </a:cubicBezTo>
                  <a:lnTo>
                    <a:pt x="2596823" y="0"/>
                  </a:lnTo>
                  <a:cubicBezTo>
                    <a:pt x="2665403" y="0"/>
                    <a:pt x="2721283" y="55880"/>
                    <a:pt x="2721283" y="124460"/>
                  </a:cubicBezTo>
                  <a:lnTo>
                    <a:pt x="2721283" y="2778416"/>
                  </a:lnTo>
                  <a:cubicBezTo>
                    <a:pt x="2721283" y="2846996"/>
                    <a:pt x="2665403" y="2902876"/>
                    <a:pt x="2596823" y="2902876"/>
                  </a:cubicBezTo>
                  <a:close/>
                </a:path>
              </a:pathLst>
            </a:custGeom>
            <a:solidFill>
              <a:srgbClr val="F1E2E2"/>
            </a:solidFill>
          </p:spPr>
        </p:sp>
      </p:grpSp>
      <p:grpSp>
        <p:nvGrpSpPr>
          <p:cNvPr id="4" name="Group 4"/>
          <p:cNvGrpSpPr/>
          <p:nvPr/>
        </p:nvGrpSpPr>
        <p:grpSpPr>
          <a:xfrm>
            <a:off x="5364858" y="2627985"/>
            <a:ext cx="3412586" cy="7503987"/>
            <a:chOff x="0" y="0"/>
            <a:chExt cx="2721283" cy="5983869"/>
          </a:xfrm>
        </p:grpSpPr>
        <p:sp>
          <p:nvSpPr>
            <p:cNvPr id="5" name="Freeform 5"/>
            <p:cNvSpPr/>
            <p:nvPr/>
          </p:nvSpPr>
          <p:spPr>
            <a:xfrm>
              <a:off x="0" y="0"/>
              <a:ext cx="2721283" cy="5983870"/>
            </a:xfrm>
            <a:custGeom>
              <a:avLst/>
              <a:gdLst/>
              <a:ahLst/>
              <a:cxnLst/>
              <a:rect l="l" t="t" r="r" b="b"/>
              <a:pathLst>
                <a:path w="2721283" h="5983870">
                  <a:moveTo>
                    <a:pt x="2596823" y="5983869"/>
                  </a:moveTo>
                  <a:lnTo>
                    <a:pt x="124460" y="5983869"/>
                  </a:lnTo>
                  <a:cubicBezTo>
                    <a:pt x="55880" y="5983869"/>
                    <a:pt x="0" y="5927989"/>
                    <a:pt x="0" y="5859409"/>
                  </a:cubicBezTo>
                  <a:lnTo>
                    <a:pt x="0" y="124460"/>
                  </a:lnTo>
                  <a:cubicBezTo>
                    <a:pt x="0" y="55880"/>
                    <a:pt x="55880" y="0"/>
                    <a:pt x="124460" y="0"/>
                  </a:cubicBezTo>
                  <a:lnTo>
                    <a:pt x="2596823" y="0"/>
                  </a:lnTo>
                  <a:cubicBezTo>
                    <a:pt x="2665403" y="0"/>
                    <a:pt x="2721283" y="55880"/>
                    <a:pt x="2721283" y="124460"/>
                  </a:cubicBezTo>
                  <a:lnTo>
                    <a:pt x="2721283" y="5859409"/>
                  </a:lnTo>
                  <a:cubicBezTo>
                    <a:pt x="2721283" y="5927989"/>
                    <a:pt x="2665403" y="5983870"/>
                    <a:pt x="2596823" y="5983870"/>
                  </a:cubicBezTo>
                  <a:close/>
                </a:path>
              </a:pathLst>
            </a:custGeom>
            <a:solidFill>
              <a:srgbClr val="F1E2E2"/>
            </a:solidFill>
          </p:spPr>
        </p:sp>
      </p:grpSp>
      <p:grpSp>
        <p:nvGrpSpPr>
          <p:cNvPr id="6" name="Group 6"/>
          <p:cNvGrpSpPr/>
          <p:nvPr/>
        </p:nvGrpSpPr>
        <p:grpSpPr>
          <a:xfrm>
            <a:off x="1752944" y="6491661"/>
            <a:ext cx="3412586" cy="3640311"/>
            <a:chOff x="0" y="0"/>
            <a:chExt cx="2721283" cy="2902876"/>
          </a:xfrm>
        </p:grpSpPr>
        <p:sp>
          <p:nvSpPr>
            <p:cNvPr id="7" name="Freeform 7"/>
            <p:cNvSpPr/>
            <p:nvPr/>
          </p:nvSpPr>
          <p:spPr>
            <a:xfrm>
              <a:off x="0" y="0"/>
              <a:ext cx="2721283" cy="2902876"/>
            </a:xfrm>
            <a:custGeom>
              <a:avLst/>
              <a:gdLst/>
              <a:ahLst/>
              <a:cxnLst/>
              <a:rect l="l" t="t" r="r" b="b"/>
              <a:pathLst>
                <a:path w="2721283" h="2902876">
                  <a:moveTo>
                    <a:pt x="2596823" y="2902876"/>
                  </a:moveTo>
                  <a:lnTo>
                    <a:pt x="124460" y="2902876"/>
                  </a:lnTo>
                  <a:cubicBezTo>
                    <a:pt x="55880" y="2902876"/>
                    <a:pt x="0" y="2846996"/>
                    <a:pt x="0" y="2778416"/>
                  </a:cubicBezTo>
                  <a:lnTo>
                    <a:pt x="0" y="124460"/>
                  </a:lnTo>
                  <a:cubicBezTo>
                    <a:pt x="0" y="55880"/>
                    <a:pt x="55880" y="0"/>
                    <a:pt x="124460" y="0"/>
                  </a:cubicBezTo>
                  <a:lnTo>
                    <a:pt x="2596823" y="0"/>
                  </a:lnTo>
                  <a:cubicBezTo>
                    <a:pt x="2665403" y="0"/>
                    <a:pt x="2721283" y="55880"/>
                    <a:pt x="2721283" y="124460"/>
                  </a:cubicBezTo>
                  <a:lnTo>
                    <a:pt x="2721283" y="2778416"/>
                  </a:lnTo>
                  <a:cubicBezTo>
                    <a:pt x="2721283" y="2846996"/>
                    <a:pt x="2665403" y="2902876"/>
                    <a:pt x="2596823" y="2902876"/>
                  </a:cubicBezTo>
                  <a:close/>
                </a:path>
              </a:pathLst>
            </a:custGeom>
            <a:solidFill>
              <a:srgbClr val="F1E2E2"/>
            </a:solidFill>
          </p:spPr>
        </p:sp>
      </p:grpSp>
      <p:grpSp>
        <p:nvGrpSpPr>
          <p:cNvPr id="8" name="Group 8"/>
          <p:cNvGrpSpPr/>
          <p:nvPr/>
        </p:nvGrpSpPr>
        <p:grpSpPr>
          <a:xfrm>
            <a:off x="8975153" y="2627985"/>
            <a:ext cx="3412586" cy="3640311"/>
            <a:chOff x="0" y="0"/>
            <a:chExt cx="2721283" cy="2902876"/>
          </a:xfrm>
        </p:grpSpPr>
        <p:sp>
          <p:nvSpPr>
            <p:cNvPr id="9" name="Freeform 9"/>
            <p:cNvSpPr/>
            <p:nvPr/>
          </p:nvSpPr>
          <p:spPr>
            <a:xfrm>
              <a:off x="0" y="0"/>
              <a:ext cx="2721283" cy="2902876"/>
            </a:xfrm>
            <a:custGeom>
              <a:avLst/>
              <a:gdLst/>
              <a:ahLst/>
              <a:cxnLst/>
              <a:rect l="l" t="t" r="r" b="b"/>
              <a:pathLst>
                <a:path w="2721283" h="2902876">
                  <a:moveTo>
                    <a:pt x="2596823" y="2902876"/>
                  </a:moveTo>
                  <a:lnTo>
                    <a:pt x="124460" y="2902876"/>
                  </a:lnTo>
                  <a:cubicBezTo>
                    <a:pt x="55880" y="2902876"/>
                    <a:pt x="0" y="2846996"/>
                    <a:pt x="0" y="2778416"/>
                  </a:cubicBezTo>
                  <a:lnTo>
                    <a:pt x="0" y="124460"/>
                  </a:lnTo>
                  <a:cubicBezTo>
                    <a:pt x="0" y="55880"/>
                    <a:pt x="55880" y="0"/>
                    <a:pt x="124460" y="0"/>
                  </a:cubicBezTo>
                  <a:lnTo>
                    <a:pt x="2596823" y="0"/>
                  </a:lnTo>
                  <a:cubicBezTo>
                    <a:pt x="2665403" y="0"/>
                    <a:pt x="2721283" y="55880"/>
                    <a:pt x="2721283" y="124460"/>
                  </a:cubicBezTo>
                  <a:lnTo>
                    <a:pt x="2721283" y="2778416"/>
                  </a:lnTo>
                  <a:cubicBezTo>
                    <a:pt x="2721283" y="2846996"/>
                    <a:pt x="2665403" y="2902876"/>
                    <a:pt x="2596823" y="2902876"/>
                  </a:cubicBezTo>
                  <a:close/>
                </a:path>
              </a:pathLst>
            </a:custGeom>
            <a:solidFill>
              <a:srgbClr val="F1E2E2"/>
            </a:solidFill>
          </p:spPr>
        </p:sp>
      </p:grpSp>
      <p:grpSp>
        <p:nvGrpSpPr>
          <p:cNvPr id="10" name="Group 10"/>
          <p:cNvGrpSpPr/>
          <p:nvPr/>
        </p:nvGrpSpPr>
        <p:grpSpPr>
          <a:xfrm>
            <a:off x="8975153" y="6491661"/>
            <a:ext cx="3412586" cy="3640311"/>
            <a:chOff x="0" y="0"/>
            <a:chExt cx="2721283" cy="2902876"/>
          </a:xfrm>
        </p:grpSpPr>
        <p:sp>
          <p:nvSpPr>
            <p:cNvPr id="11" name="Freeform 11"/>
            <p:cNvSpPr/>
            <p:nvPr/>
          </p:nvSpPr>
          <p:spPr>
            <a:xfrm>
              <a:off x="0" y="0"/>
              <a:ext cx="2721283" cy="2902876"/>
            </a:xfrm>
            <a:custGeom>
              <a:avLst/>
              <a:gdLst/>
              <a:ahLst/>
              <a:cxnLst/>
              <a:rect l="l" t="t" r="r" b="b"/>
              <a:pathLst>
                <a:path w="2721283" h="2902876">
                  <a:moveTo>
                    <a:pt x="2596823" y="2902876"/>
                  </a:moveTo>
                  <a:lnTo>
                    <a:pt x="124460" y="2902876"/>
                  </a:lnTo>
                  <a:cubicBezTo>
                    <a:pt x="55880" y="2902876"/>
                    <a:pt x="0" y="2846996"/>
                    <a:pt x="0" y="2778416"/>
                  </a:cubicBezTo>
                  <a:lnTo>
                    <a:pt x="0" y="124460"/>
                  </a:lnTo>
                  <a:cubicBezTo>
                    <a:pt x="0" y="55880"/>
                    <a:pt x="55880" y="0"/>
                    <a:pt x="124460" y="0"/>
                  </a:cubicBezTo>
                  <a:lnTo>
                    <a:pt x="2596823" y="0"/>
                  </a:lnTo>
                  <a:cubicBezTo>
                    <a:pt x="2665403" y="0"/>
                    <a:pt x="2721283" y="55880"/>
                    <a:pt x="2721283" y="124460"/>
                  </a:cubicBezTo>
                  <a:lnTo>
                    <a:pt x="2721283" y="2778416"/>
                  </a:lnTo>
                  <a:cubicBezTo>
                    <a:pt x="2721283" y="2846996"/>
                    <a:pt x="2665403" y="2902876"/>
                    <a:pt x="2596823" y="2902876"/>
                  </a:cubicBezTo>
                  <a:close/>
                </a:path>
              </a:pathLst>
            </a:custGeom>
            <a:solidFill>
              <a:srgbClr val="F1E2E2"/>
            </a:solidFill>
          </p:spPr>
        </p:sp>
      </p:grpSp>
      <p:grpSp>
        <p:nvGrpSpPr>
          <p:cNvPr id="12" name="Group 12"/>
          <p:cNvGrpSpPr/>
          <p:nvPr/>
        </p:nvGrpSpPr>
        <p:grpSpPr>
          <a:xfrm>
            <a:off x="9263103" y="2776637"/>
            <a:ext cx="2953034" cy="2055032"/>
            <a:chOff x="0" y="-38100"/>
            <a:chExt cx="3937379" cy="2740043"/>
          </a:xfrm>
        </p:grpSpPr>
        <p:sp>
          <p:nvSpPr>
            <p:cNvPr id="13" name="TextBox 13"/>
            <p:cNvSpPr txBox="1"/>
            <p:nvPr/>
          </p:nvSpPr>
          <p:spPr>
            <a:xfrm>
              <a:off x="0" y="-38100"/>
              <a:ext cx="3937379" cy="518637"/>
            </a:xfrm>
            <a:prstGeom prst="rect">
              <a:avLst/>
            </a:prstGeom>
          </p:spPr>
          <p:txBody>
            <a:bodyPr lIns="0" tIns="0" rIns="0" bIns="0" rtlCol="0" anchor="t">
              <a:spAutoFit/>
            </a:bodyPr>
            <a:lstStyle/>
            <a:p>
              <a:pPr marL="0" lvl="0" indent="0" algn="l">
                <a:lnSpc>
                  <a:spcPts val="3120"/>
                </a:lnSpc>
                <a:spcBef>
                  <a:spcPct val="0"/>
                </a:spcBef>
              </a:pPr>
              <a:r>
                <a:rPr lang="en-US" sz="2400" spc="-24" dirty="0">
                  <a:solidFill>
                    <a:srgbClr val="000000"/>
                  </a:solidFill>
                  <a:latin typeface="Glacial Indifference Bold"/>
                </a:rPr>
                <a:t>EXISTING</a:t>
              </a:r>
              <a:r>
                <a:rPr lang="en-US" sz="2400" u="none" spc="-24" dirty="0">
                  <a:solidFill>
                    <a:srgbClr val="000000"/>
                  </a:solidFill>
                  <a:latin typeface="Glacial Indifference Bold"/>
                </a:rPr>
                <a:t> SBA USES</a:t>
              </a:r>
            </a:p>
          </p:txBody>
        </p:sp>
        <p:sp>
          <p:nvSpPr>
            <p:cNvPr id="14" name="TextBox 14"/>
            <p:cNvSpPr txBox="1"/>
            <p:nvPr/>
          </p:nvSpPr>
          <p:spPr>
            <a:xfrm>
              <a:off x="0" y="680021"/>
              <a:ext cx="3937379" cy="2021922"/>
            </a:xfrm>
            <a:prstGeom prst="rect">
              <a:avLst/>
            </a:prstGeom>
          </p:spPr>
          <p:txBody>
            <a:bodyPr lIns="0" tIns="0" rIns="0" bIns="0" rtlCol="0" anchor="t">
              <a:spAutoFit/>
            </a:bodyPr>
            <a:lstStyle/>
            <a:p>
              <a:pPr algn="l">
                <a:lnSpc>
                  <a:spcPts val="2379"/>
                </a:lnSpc>
                <a:spcBef>
                  <a:spcPct val="0"/>
                </a:spcBef>
              </a:pPr>
              <a:r>
                <a:rPr lang="en-US" sz="1700" dirty="0">
                  <a:solidFill>
                    <a:srgbClr val="000000"/>
                  </a:solidFill>
                  <a:latin typeface="Glacial Indifference" panose="020B0604020202020204" charset="0"/>
                </a:rPr>
                <a:t>Any uses already permitted for SBA Business Loans (e.g., inventory, supplies, building or land purchases, construction, site improvements, etc.).</a:t>
              </a:r>
            </a:p>
          </p:txBody>
        </p:sp>
      </p:grpSp>
      <p:grpSp>
        <p:nvGrpSpPr>
          <p:cNvPr id="15" name="Group 15"/>
          <p:cNvGrpSpPr/>
          <p:nvPr/>
        </p:nvGrpSpPr>
        <p:grpSpPr>
          <a:xfrm>
            <a:off x="12561307" y="2627985"/>
            <a:ext cx="3412586" cy="7503987"/>
            <a:chOff x="0" y="0"/>
            <a:chExt cx="2721283" cy="5983869"/>
          </a:xfrm>
        </p:grpSpPr>
        <p:sp>
          <p:nvSpPr>
            <p:cNvPr id="16" name="Freeform 16"/>
            <p:cNvSpPr/>
            <p:nvPr/>
          </p:nvSpPr>
          <p:spPr>
            <a:xfrm>
              <a:off x="0" y="0"/>
              <a:ext cx="2721283" cy="5983870"/>
            </a:xfrm>
            <a:custGeom>
              <a:avLst/>
              <a:gdLst/>
              <a:ahLst/>
              <a:cxnLst/>
              <a:rect l="l" t="t" r="r" b="b"/>
              <a:pathLst>
                <a:path w="2721283" h="5983870">
                  <a:moveTo>
                    <a:pt x="2596823" y="5983869"/>
                  </a:moveTo>
                  <a:lnTo>
                    <a:pt x="124460" y="5983869"/>
                  </a:lnTo>
                  <a:cubicBezTo>
                    <a:pt x="55880" y="5983869"/>
                    <a:pt x="0" y="5927989"/>
                    <a:pt x="0" y="5859409"/>
                  </a:cubicBezTo>
                  <a:lnTo>
                    <a:pt x="0" y="124460"/>
                  </a:lnTo>
                  <a:cubicBezTo>
                    <a:pt x="0" y="55880"/>
                    <a:pt x="55880" y="0"/>
                    <a:pt x="124460" y="0"/>
                  </a:cubicBezTo>
                  <a:lnTo>
                    <a:pt x="2596823" y="0"/>
                  </a:lnTo>
                  <a:cubicBezTo>
                    <a:pt x="2665403" y="0"/>
                    <a:pt x="2721283" y="55880"/>
                    <a:pt x="2721283" y="124460"/>
                  </a:cubicBezTo>
                  <a:lnTo>
                    <a:pt x="2721283" y="5859409"/>
                  </a:lnTo>
                  <a:cubicBezTo>
                    <a:pt x="2721283" y="5927989"/>
                    <a:pt x="2665403" y="5983870"/>
                    <a:pt x="2596823" y="5983870"/>
                  </a:cubicBezTo>
                  <a:close/>
                </a:path>
              </a:pathLst>
            </a:custGeom>
            <a:solidFill>
              <a:srgbClr val="F1E2E2"/>
            </a:solidFill>
          </p:spPr>
        </p:sp>
      </p:grpSp>
      <p:sp>
        <p:nvSpPr>
          <p:cNvPr id="17" name="TextBox 17"/>
          <p:cNvSpPr txBox="1"/>
          <p:nvPr/>
        </p:nvSpPr>
        <p:spPr>
          <a:xfrm>
            <a:off x="6400800" y="666750"/>
            <a:ext cx="5734434" cy="946150"/>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USES FOR LOANS</a:t>
            </a:r>
          </a:p>
        </p:txBody>
      </p:sp>
      <p:sp>
        <p:nvSpPr>
          <p:cNvPr id="18" name="TextBox 18"/>
          <p:cNvSpPr txBox="1"/>
          <p:nvPr/>
        </p:nvSpPr>
        <p:spPr>
          <a:xfrm>
            <a:off x="1752944" y="1790276"/>
            <a:ext cx="15298605" cy="519113"/>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Glacial Indifference Bold"/>
              </a:rPr>
              <a:t>LOAN DOLLARS MAY BE USED FOR— </a:t>
            </a:r>
          </a:p>
        </p:txBody>
      </p:sp>
      <p:grpSp>
        <p:nvGrpSpPr>
          <p:cNvPr id="19" name="Group 19"/>
          <p:cNvGrpSpPr/>
          <p:nvPr/>
        </p:nvGrpSpPr>
        <p:grpSpPr>
          <a:xfrm>
            <a:off x="5594634" y="2795083"/>
            <a:ext cx="2982121" cy="6907062"/>
            <a:chOff x="0" y="-38100"/>
            <a:chExt cx="3976161" cy="9209415"/>
          </a:xfrm>
        </p:grpSpPr>
        <p:sp>
          <p:nvSpPr>
            <p:cNvPr id="20" name="TextBox 20"/>
            <p:cNvSpPr txBox="1"/>
            <p:nvPr/>
          </p:nvSpPr>
          <p:spPr>
            <a:xfrm>
              <a:off x="0" y="-38100"/>
              <a:ext cx="3976161" cy="518637"/>
            </a:xfrm>
            <a:prstGeom prst="rect">
              <a:avLst/>
            </a:prstGeom>
          </p:spPr>
          <p:txBody>
            <a:bodyPr lIns="0" tIns="0" rIns="0" bIns="0" rtlCol="0" anchor="t">
              <a:spAutoFit/>
            </a:bodyPr>
            <a:lstStyle/>
            <a:p>
              <a:pPr marL="0" lvl="0" indent="0" algn="l">
                <a:lnSpc>
                  <a:spcPts val="3120"/>
                </a:lnSpc>
                <a:spcBef>
                  <a:spcPct val="0"/>
                </a:spcBef>
              </a:pPr>
              <a:r>
                <a:rPr lang="en-US" sz="2400" spc="-24" dirty="0">
                  <a:solidFill>
                    <a:srgbClr val="000000"/>
                  </a:solidFill>
                  <a:latin typeface="Glacial Indifference Bold"/>
                </a:rPr>
                <a:t>PAYROLL COSTS</a:t>
              </a:r>
            </a:p>
          </p:txBody>
        </p:sp>
        <p:sp>
          <p:nvSpPr>
            <p:cNvPr id="21" name="TextBox 21"/>
            <p:cNvSpPr txBox="1"/>
            <p:nvPr/>
          </p:nvSpPr>
          <p:spPr>
            <a:xfrm>
              <a:off x="0" y="651889"/>
              <a:ext cx="3976161" cy="8519426"/>
            </a:xfrm>
            <a:prstGeom prst="rect">
              <a:avLst/>
            </a:prstGeom>
          </p:spPr>
          <p:txBody>
            <a:bodyPr lIns="0" tIns="0" rIns="0" bIns="0" rtlCol="0" anchor="t">
              <a:spAutoFit/>
            </a:bodyPr>
            <a:lstStyle/>
            <a:p>
              <a:pPr>
                <a:lnSpc>
                  <a:spcPts val="2520"/>
                </a:lnSpc>
              </a:pPr>
              <a:r>
                <a:rPr lang="en-US" sz="1800" dirty="0">
                  <a:solidFill>
                    <a:srgbClr val="000000"/>
                  </a:solidFill>
                  <a:latin typeface="Glacial Indifference"/>
                </a:rPr>
                <a:t>This </a:t>
              </a:r>
              <a:r>
                <a:rPr lang="en-US" sz="1800" u="sng" dirty="0">
                  <a:solidFill>
                    <a:srgbClr val="000000"/>
                  </a:solidFill>
                  <a:latin typeface="Glacial Indifference"/>
                </a:rPr>
                <a:t>includes</a:t>
              </a:r>
              <a:r>
                <a:rPr lang="en-US" sz="1800" dirty="0">
                  <a:solidFill>
                    <a:srgbClr val="000000"/>
                  </a:solidFill>
                  <a:latin typeface="Glacial Indifference"/>
                </a:rPr>
                <a:t> employee or sole proprietor/independent</a:t>
              </a:r>
            </a:p>
            <a:p>
              <a:pPr>
                <a:lnSpc>
                  <a:spcPts val="2520"/>
                </a:lnSpc>
              </a:pPr>
              <a:r>
                <a:rPr lang="en-US" sz="1800" dirty="0">
                  <a:solidFill>
                    <a:srgbClr val="000000"/>
                  </a:solidFill>
                  <a:latin typeface="Glacial Indifference"/>
                </a:rPr>
                <a:t>contractor compensation up to annualized compensation of $100,00; paid leave; severance payments; payment for group health benefits, including insurance premiums;</a:t>
              </a:r>
            </a:p>
            <a:p>
              <a:pPr>
                <a:lnSpc>
                  <a:spcPts val="2520"/>
                </a:lnSpc>
              </a:pPr>
              <a:r>
                <a:rPr lang="en-US" sz="1800" dirty="0">
                  <a:solidFill>
                    <a:srgbClr val="000000"/>
                  </a:solidFill>
                  <a:latin typeface="Glacial Indifference"/>
                </a:rPr>
                <a:t>retirement benefits; and state and local payroll taxes.</a:t>
              </a:r>
            </a:p>
            <a:p>
              <a:pPr>
                <a:lnSpc>
                  <a:spcPts val="2520"/>
                </a:lnSpc>
              </a:pPr>
              <a:endParaRPr lang="en-US" sz="1800" dirty="0">
                <a:solidFill>
                  <a:srgbClr val="000000"/>
                </a:solidFill>
                <a:latin typeface="Glacial Indifference"/>
              </a:endParaRPr>
            </a:p>
            <a:p>
              <a:pPr>
                <a:lnSpc>
                  <a:spcPts val="2520"/>
                </a:lnSpc>
              </a:pPr>
              <a:r>
                <a:rPr lang="en-US" sz="1800" dirty="0">
                  <a:solidFill>
                    <a:srgbClr val="000000"/>
                  </a:solidFill>
                  <a:latin typeface="Glacial Indifference"/>
                </a:rPr>
                <a:t>It </a:t>
              </a:r>
              <a:r>
                <a:rPr lang="en-US" sz="1800" u="sng" dirty="0">
                  <a:solidFill>
                    <a:srgbClr val="000000"/>
                  </a:solidFill>
                  <a:latin typeface="Glacial Indifference"/>
                </a:rPr>
                <a:t>excludes</a:t>
              </a:r>
              <a:r>
                <a:rPr lang="en-US" sz="1800" dirty="0">
                  <a:solidFill>
                    <a:srgbClr val="000000"/>
                  </a:solidFill>
                  <a:latin typeface="Glacial Indifference"/>
                </a:rPr>
                <a:t> excess compensation</a:t>
              </a:r>
              <a:r>
                <a:rPr lang="en-US" dirty="0">
                  <a:solidFill>
                    <a:srgbClr val="000000"/>
                  </a:solidFill>
                  <a:latin typeface="Glacial Indifference"/>
                </a:rPr>
                <a:t> </a:t>
              </a:r>
              <a:r>
                <a:rPr lang="en-US" sz="1800" dirty="0">
                  <a:solidFill>
                    <a:srgbClr val="000000"/>
                  </a:solidFill>
                  <a:latin typeface="Glacial Indifference"/>
                </a:rPr>
                <a:t>above the $100,000 </a:t>
              </a:r>
              <a:r>
                <a:rPr lang="en-US" dirty="0">
                  <a:solidFill>
                    <a:srgbClr val="000000"/>
                  </a:solidFill>
                  <a:latin typeface="Glacial Indifference"/>
                </a:rPr>
                <a:t>threshold</a:t>
              </a:r>
              <a:r>
                <a:rPr lang="en-US" sz="1800" dirty="0">
                  <a:solidFill>
                    <a:srgbClr val="000000"/>
                  </a:solidFill>
                  <a:latin typeface="Glacial Indifference"/>
                </a:rPr>
                <a:t>; certain federal taxes; compensation to non-U.S. employees; and sick and family leave wages for which credit is allowed under the Families First Coronavirus Relief Act.</a:t>
              </a:r>
            </a:p>
          </p:txBody>
        </p:sp>
      </p:grpSp>
      <p:grpSp>
        <p:nvGrpSpPr>
          <p:cNvPr id="22" name="Group 22"/>
          <p:cNvGrpSpPr/>
          <p:nvPr/>
        </p:nvGrpSpPr>
        <p:grpSpPr>
          <a:xfrm>
            <a:off x="1982720" y="2843522"/>
            <a:ext cx="2953034" cy="3976378"/>
            <a:chOff x="0" y="-38100"/>
            <a:chExt cx="3937379" cy="2891113"/>
          </a:xfrm>
        </p:grpSpPr>
        <p:sp>
          <p:nvSpPr>
            <p:cNvPr id="23" name="TextBox 23"/>
            <p:cNvSpPr txBox="1"/>
            <p:nvPr/>
          </p:nvSpPr>
          <p:spPr>
            <a:xfrm>
              <a:off x="0" y="-38100"/>
              <a:ext cx="3937379" cy="2090317"/>
            </a:xfrm>
            <a:prstGeom prst="rect">
              <a:avLst/>
            </a:prstGeom>
          </p:spPr>
          <p:txBody>
            <a:bodyPr lIns="0" tIns="0" rIns="0" bIns="0" rtlCol="0" anchor="t">
              <a:spAutoFit/>
            </a:bodyPr>
            <a:lstStyle/>
            <a:p>
              <a:pPr marL="0" lvl="0" indent="0" algn="l">
                <a:lnSpc>
                  <a:spcPts val="3120"/>
                </a:lnSpc>
                <a:spcBef>
                  <a:spcPct val="0"/>
                </a:spcBef>
              </a:pPr>
              <a:r>
                <a:rPr lang="en-US" sz="2400" spc="-24" dirty="0">
                  <a:solidFill>
                    <a:srgbClr val="000000"/>
                  </a:solidFill>
                  <a:latin typeface="Glacial Indifference Bold"/>
                </a:rPr>
                <a:t>GROUP HEALTH CARE BENEFITS &amp; INSURANCE PREMIUMS</a:t>
              </a:r>
            </a:p>
          </p:txBody>
        </p:sp>
        <p:sp>
          <p:nvSpPr>
            <p:cNvPr id="24" name="TextBox 24"/>
            <p:cNvSpPr txBox="1"/>
            <p:nvPr/>
          </p:nvSpPr>
          <p:spPr>
            <a:xfrm>
              <a:off x="0" y="1173066"/>
              <a:ext cx="3937379" cy="1679947"/>
            </a:xfrm>
            <a:prstGeom prst="rect">
              <a:avLst/>
            </a:prstGeom>
          </p:spPr>
          <p:txBody>
            <a:bodyPr lIns="0" tIns="0" rIns="0" bIns="0" rtlCol="0" anchor="t">
              <a:spAutoFit/>
            </a:bodyPr>
            <a:lstStyle/>
            <a:p>
              <a:pPr algn="l">
                <a:lnSpc>
                  <a:spcPts val="2520"/>
                </a:lnSpc>
                <a:spcBef>
                  <a:spcPct val="0"/>
                </a:spcBef>
              </a:pPr>
              <a:r>
                <a:rPr lang="en-US" sz="1800" dirty="0">
                  <a:solidFill>
                    <a:srgbClr val="000000"/>
                  </a:solidFill>
                  <a:latin typeface="Glacial Indifference"/>
                </a:rPr>
                <a:t>Group health care benefits during periods of paid sick, medical, or family leave, and insurance premiums.</a:t>
              </a:r>
            </a:p>
          </p:txBody>
        </p:sp>
      </p:grpSp>
      <p:grpSp>
        <p:nvGrpSpPr>
          <p:cNvPr id="25" name="Group 25"/>
          <p:cNvGrpSpPr/>
          <p:nvPr/>
        </p:nvGrpSpPr>
        <p:grpSpPr>
          <a:xfrm>
            <a:off x="1982720" y="6671894"/>
            <a:ext cx="2953034" cy="1527133"/>
            <a:chOff x="0" y="-38100"/>
            <a:chExt cx="3937379" cy="2036178"/>
          </a:xfrm>
        </p:grpSpPr>
        <p:sp>
          <p:nvSpPr>
            <p:cNvPr id="26" name="TextBox 26"/>
            <p:cNvSpPr txBox="1"/>
            <p:nvPr/>
          </p:nvSpPr>
          <p:spPr>
            <a:xfrm>
              <a:off x="0" y="-38100"/>
              <a:ext cx="3937379" cy="1039814"/>
            </a:xfrm>
            <a:prstGeom prst="rect">
              <a:avLst/>
            </a:prstGeom>
          </p:spPr>
          <p:txBody>
            <a:bodyPr lIns="0" tIns="0" rIns="0" bIns="0" rtlCol="0" anchor="t">
              <a:spAutoFit/>
            </a:bodyPr>
            <a:lstStyle/>
            <a:p>
              <a:pPr marL="0" lvl="0" indent="0" algn="l">
                <a:lnSpc>
                  <a:spcPts val="3120"/>
                </a:lnSpc>
                <a:spcBef>
                  <a:spcPct val="0"/>
                </a:spcBef>
              </a:pPr>
              <a:r>
                <a:rPr lang="en-US" sz="2400" spc="-24" dirty="0">
                  <a:solidFill>
                    <a:srgbClr val="000000"/>
                  </a:solidFill>
                  <a:latin typeface="Glacial Indifference Bold"/>
                </a:rPr>
                <a:t>MORTGAGE INTEREST</a:t>
              </a:r>
            </a:p>
          </p:txBody>
        </p:sp>
        <p:sp>
          <p:nvSpPr>
            <p:cNvPr id="27" name="TextBox 27"/>
            <p:cNvSpPr txBox="1"/>
            <p:nvPr/>
          </p:nvSpPr>
          <p:spPr>
            <a:xfrm>
              <a:off x="0" y="1173066"/>
              <a:ext cx="3937379" cy="825012"/>
            </a:xfrm>
            <a:prstGeom prst="rect">
              <a:avLst/>
            </a:prstGeom>
          </p:spPr>
          <p:txBody>
            <a:bodyPr lIns="0" tIns="0" rIns="0" bIns="0" rtlCol="0" anchor="t">
              <a:spAutoFit/>
            </a:bodyPr>
            <a:lstStyle/>
            <a:p>
              <a:pPr algn="l">
                <a:lnSpc>
                  <a:spcPts val="2520"/>
                </a:lnSpc>
                <a:spcBef>
                  <a:spcPct val="0"/>
                </a:spcBef>
              </a:pPr>
              <a:r>
                <a:rPr lang="en-US" sz="1800" dirty="0">
                  <a:solidFill>
                    <a:srgbClr val="000000"/>
                  </a:solidFill>
                  <a:latin typeface="Glacial Indifference"/>
                </a:rPr>
                <a:t>Payments of interest on mortgage obligations.</a:t>
              </a:r>
            </a:p>
          </p:txBody>
        </p:sp>
      </p:grpSp>
      <p:grpSp>
        <p:nvGrpSpPr>
          <p:cNvPr id="28" name="Group 28"/>
          <p:cNvGrpSpPr/>
          <p:nvPr/>
        </p:nvGrpSpPr>
        <p:grpSpPr>
          <a:xfrm>
            <a:off x="12791083" y="2776637"/>
            <a:ext cx="2953034" cy="1528663"/>
            <a:chOff x="0" y="-38100"/>
            <a:chExt cx="3937379" cy="2038217"/>
          </a:xfrm>
        </p:grpSpPr>
        <p:sp>
          <p:nvSpPr>
            <p:cNvPr id="29" name="TextBox 29"/>
            <p:cNvSpPr txBox="1"/>
            <p:nvPr/>
          </p:nvSpPr>
          <p:spPr>
            <a:xfrm>
              <a:off x="0" y="-38100"/>
              <a:ext cx="3937379" cy="500137"/>
            </a:xfrm>
            <a:prstGeom prst="rect">
              <a:avLst/>
            </a:prstGeom>
          </p:spPr>
          <p:txBody>
            <a:bodyPr lIns="0" tIns="0" rIns="0" bIns="0" rtlCol="0" anchor="t">
              <a:spAutoFit/>
            </a:bodyPr>
            <a:lstStyle/>
            <a:p>
              <a:pPr marL="0" lvl="0" indent="0" algn="l">
                <a:lnSpc>
                  <a:spcPts val="3120"/>
                </a:lnSpc>
                <a:spcBef>
                  <a:spcPct val="0"/>
                </a:spcBef>
              </a:pPr>
              <a:r>
                <a:rPr lang="en-US" sz="2400" spc="-24" dirty="0">
                  <a:solidFill>
                    <a:srgbClr val="000000"/>
                  </a:solidFill>
                  <a:latin typeface="Glacial Indifference Bold"/>
                </a:rPr>
                <a:t>RENT &amp; UTILITIES</a:t>
              </a:r>
            </a:p>
          </p:txBody>
        </p:sp>
        <p:sp>
          <p:nvSpPr>
            <p:cNvPr id="30" name="TextBox 30"/>
            <p:cNvSpPr txBox="1"/>
            <p:nvPr/>
          </p:nvSpPr>
          <p:spPr>
            <a:xfrm>
              <a:off x="0" y="747637"/>
              <a:ext cx="3937379" cy="1252480"/>
            </a:xfrm>
            <a:prstGeom prst="rect">
              <a:avLst/>
            </a:prstGeom>
          </p:spPr>
          <p:txBody>
            <a:bodyPr lIns="0" tIns="0" rIns="0" bIns="0" rtlCol="0" anchor="t">
              <a:spAutoFit/>
            </a:bodyPr>
            <a:lstStyle/>
            <a:p>
              <a:pPr algn="l">
                <a:lnSpc>
                  <a:spcPts val="2520"/>
                </a:lnSpc>
                <a:spcBef>
                  <a:spcPct val="0"/>
                </a:spcBef>
              </a:pPr>
              <a:r>
                <a:rPr lang="en-US" sz="1800" dirty="0">
                  <a:solidFill>
                    <a:srgbClr val="000000"/>
                  </a:solidFill>
                  <a:latin typeface="Glacial Indifference"/>
                </a:rPr>
                <a:t>Rent (including rent under a lease agreement) and  utilities.</a:t>
              </a:r>
            </a:p>
          </p:txBody>
        </p:sp>
      </p:grpSp>
      <p:grpSp>
        <p:nvGrpSpPr>
          <p:cNvPr id="31" name="Group 31"/>
          <p:cNvGrpSpPr/>
          <p:nvPr/>
        </p:nvGrpSpPr>
        <p:grpSpPr>
          <a:xfrm>
            <a:off x="9182200" y="6671894"/>
            <a:ext cx="2953034" cy="1830361"/>
            <a:chOff x="0" y="-38100"/>
            <a:chExt cx="3937379" cy="2440481"/>
          </a:xfrm>
        </p:grpSpPr>
        <p:sp>
          <p:nvSpPr>
            <p:cNvPr id="32" name="TextBox 32"/>
            <p:cNvSpPr txBox="1"/>
            <p:nvPr/>
          </p:nvSpPr>
          <p:spPr>
            <a:xfrm>
              <a:off x="0" y="-38100"/>
              <a:ext cx="3937379" cy="1039814"/>
            </a:xfrm>
            <a:prstGeom prst="rect">
              <a:avLst/>
            </a:prstGeom>
          </p:spPr>
          <p:txBody>
            <a:bodyPr lIns="0" tIns="0" rIns="0" bIns="0" rtlCol="0" anchor="t">
              <a:spAutoFit/>
            </a:bodyPr>
            <a:lstStyle/>
            <a:p>
              <a:pPr marL="0" lvl="0" indent="0" algn="l">
                <a:lnSpc>
                  <a:spcPts val="3120"/>
                </a:lnSpc>
                <a:spcBef>
                  <a:spcPct val="0"/>
                </a:spcBef>
              </a:pPr>
              <a:r>
                <a:rPr lang="en-US" sz="2400" spc="-24" dirty="0">
                  <a:solidFill>
                    <a:srgbClr val="000000"/>
                  </a:solidFill>
                  <a:latin typeface="Glacial Indifference Bold"/>
                </a:rPr>
                <a:t>INTEREST ON OTHER OBLIGATIONS</a:t>
              </a:r>
            </a:p>
          </p:txBody>
        </p:sp>
        <p:sp>
          <p:nvSpPr>
            <p:cNvPr id="33" name="TextBox 33"/>
            <p:cNvSpPr txBox="1"/>
            <p:nvPr/>
          </p:nvSpPr>
          <p:spPr>
            <a:xfrm>
              <a:off x="0" y="1201197"/>
              <a:ext cx="3937379" cy="1201184"/>
            </a:xfrm>
            <a:prstGeom prst="rect">
              <a:avLst/>
            </a:prstGeom>
          </p:spPr>
          <p:txBody>
            <a:bodyPr lIns="0" tIns="0" rIns="0" bIns="0" rtlCol="0" anchor="t">
              <a:spAutoFit/>
            </a:bodyPr>
            <a:lstStyle/>
            <a:p>
              <a:pPr algn="l">
                <a:lnSpc>
                  <a:spcPts val="2379"/>
                </a:lnSpc>
                <a:spcBef>
                  <a:spcPct val="0"/>
                </a:spcBef>
              </a:pPr>
              <a:r>
                <a:rPr lang="en-US" sz="1700" dirty="0">
                  <a:solidFill>
                    <a:srgbClr val="000000"/>
                  </a:solidFill>
                  <a:latin typeface="Glacial Indifference" panose="020B0604020202020204" charset="0"/>
                </a:rPr>
                <a:t>Interest on any other debt obligations incurred before February 15, 2020.</a:t>
              </a:r>
            </a:p>
          </p:txBody>
        </p:sp>
      </p:grpSp>
      <p:grpSp>
        <p:nvGrpSpPr>
          <p:cNvPr id="34" name="Group 34"/>
          <p:cNvGrpSpPr/>
          <p:nvPr/>
        </p:nvGrpSpPr>
        <p:grpSpPr>
          <a:xfrm>
            <a:off x="-310944" y="4606454"/>
            <a:ext cx="1181100" cy="1181100"/>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1515"/>
            </a:solidFill>
          </p:spPr>
        </p:sp>
      </p:grpSp>
      <p:grpSp>
        <p:nvGrpSpPr>
          <p:cNvPr id="36" name="Group 36"/>
          <p:cNvGrpSpPr/>
          <p:nvPr/>
        </p:nvGrpSpPr>
        <p:grpSpPr>
          <a:xfrm>
            <a:off x="-310944" y="5519369"/>
            <a:ext cx="1181100" cy="1181100"/>
            <a:chOff x="0" y="0"/>
            <a:chExt cx="6350000" cy="6350000"/>
          </a:xfrm>
        </p:grpSpPr>
        <p:sp>
          <p:nvSpPr>
            <p:cNvPr id="37" name="Freeform 3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46B6B"/>
            </a:solidFill>
          </p:spPr>
        </p:sp>
      </p:grpSp>
      <p:grpSp>
        <p:nvGrpSpPr>
          <p:cNvPr id="38" name="Group 38"/>
          <p:cNvGrpSpPr/>
          <p:nvPr/>
        </p:nvGrpSpPr>
        <p:grpSpPr>
          <a:xfrm>
            <a:off x="-310944" y="3705833"/>
            <a:ext cx="1181100" cy="1181100"/>
            <a:chOff x="0" y="0"/>
            <a:chExt cx="6350000" cy="6350000"/>
          </a:xfrm>
        </p:grpSpPr>
        <p:sp>
          <p:nvSpPr>
            <p:cNvPr id="39" name="Freeform 3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E2E2"/>
            </a:solidFill>
          </p:spPr>
        </p:sp>
      </p:grpSp>
      <p:pic>
        <p:nvPicPr>
          <p:cNvPr id="41" name="Picture 40">
            <a:extLst>
              <a:ext uri="{FF2B5EF4-FFF2-40B4-BE49-F238E27FC236}">
                <a16:creationId xmlns:a16="http://schemas.microsoft.com/office/drawing/2014/main" id="{981D8957-476C-462F-97A9-25862E14F97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306800" y="9547137"/>
            <a:ext cx="1752600" cy="5848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a:stretch>
            <a:fillRect/>
          </a:stretch>
        </p:blipFill>
        <p:spPr>
          <a:xfrm rot="-2700000">
            <a:off x="15243511" y="-1356315"/>
            <a:ext cx="4603079" cy="4770030"/>
          </a:xfrm>
          <a:prstGeom prst="rect">
            <a:avLst/>
          </a:prstGeom>
        </p:spPr>
      </p:pic>
      <p:grpSp>
        <p:nvGrpSpPr>
          <p:cNvPr id="3" name="Group 3"/>
          <p:cNvGrpSpPr/>
          <p:nvPr/>
        </p:nvGrpSpPr>
        <p:grpSpPr>
          <a:xfrm>
            <a:off x="16973550" y="742950"/>
            <a:ext cx="571500" cy="5715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1515"/>
            </a:solidFill>
          </p:spPr>
        </p:sp>
      </p:grpSp>
      <p:grpSp>
        <p:nvGrpSpPr>
          <p:cNvPr id="5" name="Group 5"/>
          <p:cNvGrpSpPr/>
          <p:nvPr/>
        </p:nvGrpSpPr>
        <p:grpSpPr>
          <a:xfrm>
            <a:off x="2710193" y="2366343"/>
            <a:ext cx="13112149" cy="5772878"/>
            <a:chOff x="0" y="-9525"/>
            <a:chExt cx="17482865" cy="7697170"/>
          </a:xfrm>
        </p:grpSpPr>
        <p:sp>
          <p:nvSpPr>
            <p:cNvPr id="6" name="TextBox 6"/>
            <p:cNvSpPr txBox="1"/>
            <p:nvPr/>
          </p:nvSpPr>
          <p:spPr>
            <a:xfrm>
              <a:off x="0" y="-9525"/>
              <a:ext cx="17482865" cy="2462212"/>
            </a:xfrm>
            <a:prstGeom prst="rect">
              <a:avLst/>
            </a:prstGeom>
          </p:spPr>
          <p:txBody>
            <a:bodyPr lIns="0" tIns="0" rIns="0" bIns="0" rtlCol="0" anchor="t">
              <a:spAutoFit/>
            </a:bodyPr>
            <a:lstStyle/>
            <a:p>
              <a:pPr>
                <a:lnSpc>
                  <a:spcPts val="3600"/>
                </a:lnSpc>
              </a:pPr>
              <a:r>
                <a:rPr lang="en-US" sz="3000" spc="300" dirty="0">
                  <a:solidFill>
                    <a:srgbClr val="000000"/>
                  </a:solidFill>
                  <a:latin typeface="Glacial Indifference Bold"/>
                </a:rPr>
                <a:t>THE MAXIMUM AVAILABLE FORGIVENESS AMOUNT (UP TO THE FULL PRINCIPAL AMOUNT OF THE LOAN) IS THE </a:t>
              </a:r>
              <a:r>
                <a:rPr lang="en-US" sz="3000" u="sng" spc="300" dirty="0">
                  <a:solidFill>
                    <a:srgbClr val="000000"/>
                  </a:solidFill>
                  <a:latin typeface="Glacial Indifference Bold"/>
                </a:rPr>
                <a:t>SUM</a:t>
              </a:r>
              <a:r>
                <a:rPr lang="en-US" sz="3000" spc="300" dirty="0">
                  <a:solidFill>
                    <a:srgbClr val="000000"/>
                  </a:solidFill>
                  <a:latin typeface="Glacial Indifference Bold"/>
                </a:rPr>
                <a:t> OF THE FOLLOWING INCURRED AND PAID </a:t>
              </a:r>
              <a:r>
                <a:rPr lang="en-US" sz="3000" u="sng" spc="300" dirty="0">
                  <a:solidFill>
                    <a:srgbClr val="000000"/>
                  </a:solidFill>
                  <a:latin typeface="Glacial Indifference Bold"/>
                </a:rPr>
                <a:t>WITHIN 8 WEEKS</a:t>
              </a:r>
              <a:r>
                <a:rPr lang="en-US" sz="3000" spc="300" dirty="0">
                  <a:solidFill>
                    <a:srgbClr val="000000"/>
                  </a:solidFill>
                  <a:latin typeface="Glacial Indifference Bold"/>
                </a:rPr>
                <a:t> OF YOUR LOAN ORIGINATION (I.E., THE “FORGIVENESS PERIOD”)—</a:t>
              </a:r>
            </a:p>
          </p:txBody>
        </p:sp>
        <p:sp>
          <p:nvSpPr>
            <p:cNvPr id="7" name="TextBox 7"/>
            <p:cNvSpPr txBox="1"/>
            <p:nvPr/>
          </p:nvSpPr>
          <p:spPr>
            <a:xfrm>
              <a:off x="0" y="2814516"/>
              <a:ext cx="17482865" cy="4873129"/>
            </a:xfrm>
            <a:prstGeom prst="rect">
              <a:avLst/>
            </a:prstGeom>
          </p:spPr>
          <p:txBody>
            <a:bodyPr lIns="0" tIns="0" rIns="0" bIns="0" rtlCol="0" anchor="t">
              <a:spAutoFit/>
            </a:bodyPr>
            <a:lstStyle/>
            <a:p>
              <a:pPr marL="396240" lvl="1" indent="-198120">
                <a:lnSpc>
                  <a:spcPts val="3600"/>
                </a:lnSpc>
                <a:buFont typeface="Arial"/>
                <a:buChar char="•"/>
              </a:pPr>
              <a:r>
                <a:rPr lang="en-US" sz="2400" dirty="0">
                  <a:solidFill>
                    <a:srgbClr val="000000"/>
                  </a:solidFill>
                  <a:latin typeface="Glacial Indifference" panose="020B0604020202020204" charset="0"/>
                </a:rPr>
                <a:t>Payroll costs;</a:t>
              </a:r>
            </a:p>
            <a:p>
              <a:pPr marL="396240" lvl="1" indent="-198120">
                <a:lnSpc>
                  <a:spcPts val="3600"/>
                </a:lnSpc>
                <a:buFont typeface="Arial"/>
                <a:buChar char="•"/>
              </a:pPr>
              <a:r>
                <a:rPr lang="en-US" sz="2400" dirty="0">
                  <a:solidFill>
                    <a:srgbClr val="000000"/>
                  </a:solidFill>
                  <a:latin typeface="Glacial Indifference" panose="020B0604020202020204" charset="0"/>
                </a:rPr>
                <a:t>Interest on mortgage obligations incurred before February 15, 2020;</a:t>
              </a:r>
            </a:p>
            <a:p>
              <a:pPr marL="396240" lvl="1" indent="-198120">
                <a:lnSpc>
                  <a:spcPts val="3600"/>
                </a:lnSpc>
                <a:buFont typeface="Arial"/>
                <a:buChar char="•"/>
              </a:pPr>
              <a:r>
                <a:rPr lang="en-US" sz="2400" dirty="0">
                  <a:solidFill>
                    <a:srgbClr val="000000"/>
                  </a:solidFill>
                  <a:latin typeface="Glacial Indifference" panose="020B0604020202020204" charset="0"/>
                </a:rPr>
                <a:t>Rent obligations in place since before February 15, 2020; and</a:t>
              </a:r>
            </a:p>
            <a:p>
              <a:pPr marL="396240" lvl="1" indent="-198120">
                <a:lnSpc>
                  <a:spcPts val="3600"/>
                </a:lnSpc>
                <a:buFont typeface="Arial"/>
                <a:buChar char="•"/>
              </a:pPr>
              <a:r>
                <a:rPr lang="en-US" sz="2400" dirty="0">
                  <a:solidFill>
                    <a:srgbClr val="000000"/>
                  </a:solidFill>
                  <a:latin typeface="Glacial Indifference" panose="020B0604020202020204" charset="0"/>
                </a:rPr>
                <a:t>Utility payments for services that began before February 15, 2020.</a:t>
              </a:r>
            </a:p>
            <a:p>
              <a:pPr>
                <a:lnSpc>
                  <a:spcPts val="3600"/>
                </a:lnSpc>
              </a:pPr>
              <a:endParaRPr lang="en-US" sz="2400" dirty="0">
                <a:solidFill>
                  <a:srgbClr val="000000"/>
                </a:solidFill>
                <a:latin typeface="Glacial Indifference" panose="020B0604020202020204" charset="0"/>
              </a:endParaRPr>
            </a:p>
            <a:p>
              <a:pPr algn="l">
                <a:lnSpc>
                  <a:spcPts val="3600"/>
                </a:lnSpc>
              </a:pPr>
              <a:r>
                <a:rPr lang="en-US" sz="2400" dirty="0">
                  <a:solidFill>
                    <a:srgbClr val="000000"/>
                  </a:solidFill>
                  <a:latin typeface="Glacial Indifference" panose="020B0604020202020204" charset="0"/>
                </a:rPr>
                <a:t>The forgiveness provisions seem to incentivize quick deployment of loan dollars to these priority buckets of expenses.  If you do not spend your full loan amount in these four areas within 8 weeks of getting your loan, you will not be eligible for forgiveness of your full loan amount.</a:t>
              </a:r>
            </a:p>
          </p:txBody>
        </p:sp>
      </p:grpSp>
      <p:pic>
        <p:nvPicPr>
          <p:cNvPr id="8" name="Picture 8"/>
          <p:cNvPicPr>
            <a:picLocks noChangeAspect="1"/>
          </p:cNvPicPr>
          <p:nvPr/>
        </p:nvPicPr>
        <p:blipFill>
          <a:blip r:embed="rId2"/>
          <a:srcRect/>
          <a:stretch>
            <a:fillRect/>
          </a:stretch>
        </p:blipFill>
        <p:spPr>
          <a:xfrm rot="-5780817">
            <a:off x="15156397" y="-969796"/>
            <a:ext cx="1697903" cy="1759485"/>
          </a:xfrm>
          <a:prstGeom prst="rect">
            <a:avLst/>
          </a:prstGeom>
        </p:spPr>
      </p:pic>
      <p:sp>
        <p:nvSpPr>
          <p:cNvPr id="9" name="TextBox 9"/>
          <p:cNvSpPr txBox="1"/>
          <p:nvPr/>
        </p:nvSpPr>
        <p:spPr>
          <a:xfrm>
            <a:off x="2465658" y="666750"/>
            <a:ext cx="13356684" cy="916918"/>
          </a:xfrm>
          <a:prstGeom prst="rect">
            <a:avLst/>
          </a:prstGeom>
        </p:spPr>
        <p:txBody>
          <a:bodyPr wrap="square" lIns="0" tIns="0" rIns="0" bIns="0" rtlCol="0" anchor="t">
            <a:spAutoFit/>
          </a:bodyPr>
          <a:lstStyle/>
          <a:p>
            <a:pPr algn="ctr">
              <a:lnSpc>
                <a:spcPts val="7700"/>
              </a:lnSpc>
              <a:spcBef>
                <a:spcPct val="0"/>
              </a:spcBef>
            </a:pPr>
            <a:r>
              <a:rPr lang="en-US" sz="5500" dirty="0">
                <a:solidFill>
                  <a:srgbClr val="9B1515"/>
                </a:solidFill>
                <a:latin typeface="Glacial Indifference Bold"/>
              </a:rPr>
              <a:t>MAXIMUM LOAN FORGIVENESS AMOUNT</a:t>
            </a:r>
          </a:p>
        </p:txBody>
      </p:sp>
      <p:pic>
        <p:nvPicPr>
          <p:cNvPr id="11" name="Picture 10">
            <a:extLst>
              <a:ext uri="{FF2B5EF4-FFF2-40B4-BE49-F238E27FC236}">
                <a16:creationId xmlns:a16="http://schemas.microsoft.com/office/drawing/2014/main" id="{C5E0AA63-AB7D-4BFB-BACE-F85460C3871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230600" y="9544050"/>
            <a:ext cx="1752600" cy="584835"/>
          </a:xfrm>
          <a:prstGeom prst="rect">
            <a:avLst/>
          </a:prstGeom>
        </p:spPr>
      </p:pic>
      <p:sp>
        <p:nvSpPr>
          <p:cNvPr id="12" name="TextBox 19">
            <a:extLst>
              <a:ext uri="{FF2B5EF4-FFF2-40B4-BE49-F238E27FC236}">
                <a16:creationId xmlns:a16="http://schemas.microsoft.com/office/drawing/2014/main" id="{443C5B2C-7528-4428-A83A-B1580972D03A}"/>
              </a:ext>
            </a:extLst>
          </p:cNvPr>
          <p:cNvSpPr txBox="1"/>
          <p:nvPr/>
        </p:nvSpPr>
        <p:spPr>
          <a:xfrm>
            <a:off x="2667585" y="8408936"/>
            <a:ext cx="13021184" cy="718145"/>
          </a:xfrm>
          <a:prstGeom prst="rect">
            <a:avLst/>
          </a:prstGeom>
        </p:spPr>
        <p:txBody>
          <a:bodyPr wrap="square" lIns="0" tIns="0" rIns="0" bIns="0" rtlCol="0" anchor="t">
            <a:spAutoFit/>
          </a:bodyPr>
          <a:lstStyle/>
          <a:p>
            <a:pPr>
              <a:lnSpc>
                <a:spcPts val="2800"/>
              </a:lnSpc>
              <a:spcBef>
                <a:spcPct val="0"/>
              </a:spcBef>
            </a:pPr>
            <a:r>
              <a:rPr lang="en-US" sz="2600" dirty="0">
                <a:solidFill>
                  <a:srgbClr val="000000"/>
                </a:solidFill>
                <a:latin typeface="Glacial Indifference Bold"/>
              </a:rPr>
              <a:t>NOTE: EARLY TREASURY GUIDANCE CAUTIONS THAT THEY ANTICIPATE THAT NOT MORE THAN 25% OF THE FORGIVEN AMOUNT MAY BE FOR NON-PAYROLL COSTS.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1909</Words>
  <Application>Microsoft Office PowerPoint</Application>
  <PresentationFormat>Custom</PresentationFormat>
  <Paragraphs>161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Arimo</vt:lpstr>
      <vt:lpstr>Glacial Indifference Bold</vt:lpstr>
      <vt:lpstr>Glacial Indifference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Blaire Bartlett</dc:creator>
  <cp:lastModifiedBy>Blaire Bartlett</cp:lastModifiedBy>
  <cp:revision>31</cp:revision>
  <cp:lastPrinted>1900-01-01T08:00:00Z</cp:lastPrinted>
  <dcterms:created xsi:type="dcterms:W3CDTF">1900-01-01T08:00:00Z</dcterms:created>
  <dcterms:modified xsi:type="dcterms:W3CDTF">2020-04-01T01:25:44Z</dcterms:modified>
  <dc:identifier>DAD4CT2Jz8U</dc:identifier>
</cp:coreProperties>
</file>